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74" r:id="rId2"/>
    <p:sldId id="972" r:id="rId3"/>
    <p:sldId id="403" r:id="rId4"/>
    <p:sldId id="303" r:id="rId5"/>
    <p:sldId id="296" r:id="rId6"/>
    <p:sldId id="308" r:id="rId7"/>
    <p:sldId id="309" r:id="rId8"/>
    <p:sldId id="310" r:id="rId9"/>
    <p:sldId id="414" r:id="rId10"/>
    <p:sldId id="415" r:id="rId11"/>
    <p:sldId id="298" r:id="rId12"/>
    <p:sldId id="311" r:id="rId13"/>
    <p:sldId id="1040" r:id="rId14"/>
    <p:sldId id="1041" r:id="rId15"/>
    <p:sldId id="1043" r:id="rId16"/>
    <p:sldId id="1044" r:id="rId17"/>
    <p:sldId id="1042" r:id="rId18"/>
    <p:sldId id="1069" r:id="rId19"/>
    <p:sldId id="1070" r:id="rId20"/>
    <p:sldId id="407" r:id="rId21"/>
    <p:sldId id="1045" r:id="rId22"/>
    <p:sldId id="1046" r:id="rId23"/>
    <p:sldId id="1071" r:id="rId24"/>
    <p:sldId id="1047" r:id="rId25"/>
    <p:sldId id="1057" r:id="rId26"/>
    <p:sldId id="1058" r:id="rId27"/>
    <p:sldId id="1059" r:id="rId28"/>
    <p:sldId id="1060" r:id="rId29"/>
    <p:sldId id="1062" r:id="rId30"/>
    <p:sldId id="1063" r:id="rId31"/>
    <p:sldId id="1065" r:id="rId32"/>
    <p:sldId id="1066" r:id="rId33"/>
    <p:sldId id="1067" r:id="rId34"/>
    <p:sldId id="487" r:id="rId35"/>
    <p:sldId id="488" r:id="rId36"/>
    <p:sldId id="489" r:id="rId37"/>
    <p:sldId id="490" r:id="rId38"/>
    <p:sldId id="491" r:id="rId39"/>
    <p:sldId id="492" r:id="rId40"/>
    <p:sldId id="1072" r:id="rId41"/>
    <p:sldId id="1075" r:id="rId42"/>
    <p:sldId id="1073" r:id="rId43"/>
    <p:sldId id="1074" r:id="rId44"/>
    <p:sldId id="1076" r:id="rId45"/>
    <p:sldId id="1077" r:id="rId46"/>
    <p:sldId id="1078" r:id="rId47"/>
    <p:sldId id="1079" r:id="rId48"/>
    <p:sldId id="1080" r:id="rId49"/>
    <p:sldId id="1081" r:id="rId50"/>
    <p:sldId id="1083" r:id="rId51"/>
    <p:sldId id="1084" r:id="rId52"/>
    <p:sldId id="1085" r:id="rId53"/>
    <p:sldId id="1086" r:id="rId54"/>
    <p:sldId id="1087" r:id="rId55"/>
    <p:sldId id="1088" r:id="rId56"/>
    <p:sldId id="1089" r:id="rId57"/>
    <p:sldId id="502" r:id="rId58"/>
    <p:sldId id="503" r:id="rId59"/>
    <p:sldId id="1090" r:id="rId60"/>
    <p:sldId id="1091" r:id="rId61"/>
    <p:sldId id="1095" r:id="rId62"/>
    <p:sldId id="1092" r:id="rId63"/>
    <p:sldId id="1096" r:id="rId64"/>
    <p:sldId id="1097" r:id="rId65"/>
    <p:sldId id="1093" r:id="rId66"/>
    <p:sldId id="1098" r:id="rId67"/>
    <p:sldId id="1099" r:id="rId68"/>
    <p:sldId id="554" r:id="rId69"/>
    <p:sldId id="508" r:id="rId70"/>
    <p:sldId id="1094" r:id="rId71"/>
    <p:sldId id="1082" r:id="rId72"/>
    <p:sldId id="1100" r:id="rId73"/>
    <p:sldId id="1101" r:id="rId74"/>
    <p:sldId id="1102" r:id="rId75"/>
    <p:sldId id="1103" r:id="rId76"/>
    <p:sldId id="509" r:id="rId77"/>
    <p:sldId id="1104" r:id="rId78"/>
    <p:sldId id="1112" r:id="rId79"/>
    <p:sldId id="1106" r:id="rId80"/>
    <p:sldId id="1107" r:id="rId81"/>
    <p:sldId id="1108" r:id="rId82"/>
    <p:sldId id="1110" r:id="rId83"/>
    <p:sldId id="1109" r:id="rId84"/>
    <p:sldId id="1113" r:id="rId85"/>
    <p:sldId id="1114" r:id="rId86"/>
    <p:sldId id="1115" r:id="rId87"/>
    <p:sldId id="973" r:id="rId88"/>
    <p:sldId id="1048" r:id="rId89"/>
    <p:sldId id="1009" r:id="rId90"/>
    <p:sldId id="1117" r:id="rId9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6" autoAdjust="0"/>
    <p:restoredTop sz="94654" autoAdjust="0"/>
  </p:normalViewPr>
  <p:slideViewPr>
    <p:cSldViewPr snapToGrid="0">
      <p:cViewPr varScale="1">
        <p:scale>
          <a:sx n="121" d="100"/>
          <a:sy n="121" d="100"/>
        </p:scale>
        <p:origin x="12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8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0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7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0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3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5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4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5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alpython.com/linear-regression-in-pyth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17</a:t>
              </a:r>
            </a:p>
            <a:p>
              <a:pPr algn="ctr"/>
              <a:r>
                <a:rPr lang="en-US" dirty="0"/>
                <a:t>Simulation and Modelling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FEEA3-0537-4AFE-AD68-1582E2B2B6B8}"/>
              </a:ext>
            </a:extLst>
          </p:cNvPr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DA6D9-FCB3-4AF3-A904-44CF105A399D}"/>
              </a:ext>
            </a:extLst>
          </p:cNvPr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CBC81-9756-4291-BB5D-313A6243402D}"/>
              </a:ext>
            </a:extLst>
          </p:cNvPr>
          <p:cNvSpPr txBox="1"/>
          <p:nvPr/>
        </p:nvSpPr>
        <p:spPr>
          <a:xfrm>
            <a:off x="2522695" y="6085258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Coefficient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79D3-E16C-4F4C-A1FD-9778BAA8962D}"/>
              </a:ext>
            </a:extLst>
          </p:cNvPr>
          <p:cNvSpPr txBox="1"/>
          <p:nvPr/>
        </p:nvSpPr>
        <p:spPr>
          <a:xfrm>
            <a:off x="5867250" y="6085258"/>
            <a:ext cx="14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Value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8D8CE-C33F-1A6D-AD07-5C3E68DA77CB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38358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C0BE90-5299-45F4-B4C7-4280495A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7"/>
          <a:stretch/>
        </p:blipFill>
        <p:spPr>
          <a:xfrm>
            <a:off x="5510508" y="2724677"/>
            <a:ext cx="3194221" cy="288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090" y="2949213"/>
            <a:ext cx="4880760" cy="2268329"/>
            <a:chOff x="1939323" y="3047299"/>
            <a:chExt cx="4994088" cy="284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F4DF5-E7A7-477D-ADDA-CD2202DA2D3C}"/>
              </a:ext>
            </a:extLst>
          </p:cNvPr>
          <p:cNvSpPr/>
          <p:nvPr/>
        </p:nvSpPr>
        <p:spPr>
          <a:xfrm>
            <a:off x="442452" y="3025668"/>
            <a:ext cx="545690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30AA5C-A7EC-4A5D-9BE8-B69D0ECEFB2B}"/>
              </a:ext>
            </a:extLst>
          </p:cNvPr>
          <p:cNvCxnSpPr>
            <a:stCxn id="5" idx="0"/>
            <a:endCxn id="16" idx="3"/>
          </p:cNvCxnSpPr>
          <p:nvPr/>
        </p:nvCxnSpPr>
        <p:spPr>
          <a:xfrm rot="16200000" flipH="1">
            <a:off x="3669673" y="71292"/>
            <a:ext cx="609884" cy="6518637"/>
          </a:xfrm>
          <a:prstGeom prst="bentConnector4">
            <a:avLst>
              <a:gd name="adj1" fmla="val -79267"/>
              <a:gd name="adj2" fmla="val 1035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5CAD3-5C7D-42FE-B392-5D9EE52C3BFE}"/>
              </a:ext>
            </a:extLst>
          </p:cNvPr>
          <p:cNvSpPr/>
          <p:nvPr/>
        </p:nvSpPr>
        <p:spPr>
          <a:xfrm>
            <a:off x="4118254" y="3016045"/>
            <a:ext cx="756087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620BFC-18E7-4295-B827-9702164BB43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4874341" y="3309353"/>
            <a:ext cx="2257285" cy="2153131"/>
          </a:xfrm>
          <a:prstGeom prst="bentConnector4">
            <a:avLst>
              <a:gd name="adj1" fmla="val 23200"/>
              <a:gd name="adj2" fmla="val 1116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833CB-5CBC-435B-83FA-13CF7109D16C}"/>
              </a:ext>
            </a:extLst>
          </p:cNvPr>
          <p:cNvSpPr/>
          <p:nvPr/>
        </p:nvSpPr>
        <p:spPr>
          <a:xfrm>
            <a:off x="3082413" y="4719484"/>
            <a:ext cx="265471" cy="36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E991D0-5F78-44F2-B811-7DD60F3ECE04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16200000" flipH="1">
            <a:off x="5011127" y="2923506"/>
            <a:ext cx="410530" cy="4002487"/>
          </a:xfrm>
          <a:prstGeom prst="bentConnector5">
            <a:avLst>
              <a:gd name="adj1" fmla="val -55684"/>
              <a:gd name="adj2" fmla="val 50366"/>
              <a:gd name="adj3" fmla="val 137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005EE-5740-45F6-A606-BE5A27757CF0}"/>
              </a:ext>
            </a:extLst>
          </p:cNvPr>
          <p:cNvSpPr/>
          <p:nvPr/>
        </p:nvSpPr>
        <p:spPr>
          <a:xfrm>
            <a:off x="5753480" y="3514450"/>
            <a:ext cx="1480454" cy="24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EBC49-7E45-4DC4-8000-EBAED914B83F}"/>
              </a:ext>
            </a:extLst>
          </p:cNvPr>
          <p:cNvSpPr/>
          <p:nvPr/>
        </p:nvSpPr>
        <p:spPr>
          <a:xfrm>
            <a:off x="6866096" y="5220280"/>
            <a:ext cx="531059" cy="242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0E68-2BD6-4DA5-A2AC-789EEEF22448}"/>
              </a:ext>
            </a:extLst>
          </p:cNvPr>
          <p:cNvSpPr/>
          <p:nvPr/>
        </p:nvSpPr>
        <p:spPr>
          <a:xfrm>
            <a:off x="7114163" y="4962833"/>
            <a:ext cx="206946" cy="167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AB01-CDF5-A869-A443-A4AF1886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2" y="1392126"/>
            <a:ext cx="3423216" cy="453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254835" y="138589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638428" y="231841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730904" y="4213409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711114" y="325932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5196582" y="489092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4331615" y="55964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B4EE4E-7FA2-4D51-9DCA-D5504AF05C58}"/>
              </a:ext>
            </a:extLst>
          </p:cNvPr>
          <p:cNvSpPr txBox="1"/>
          <p:nvPr/>
        </p:nvSpPr>
        <p:spPr>
          <a:xfrm>
            <a:off x="2479658" y="5973243"/>
            <a:ext cx="418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 will use Cramer's Rule to solve this 3x3 system of equations!</a:t>
            </a:r>
          </a:p>
        </p:txBody>
      </p:sp>
    </p:spTree>
    <p:extLst>
      <p:ext uri="{BB962C8B-B14F-4D97-AF65-F5344CB8AC3E}">
        <p14:creationId xmlns:p14="http://schemas.microsoft.com/office/powerpoint/2010/main" val="31324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F2DF4-D6EE-51BD-77D6-BF1CB125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54" y="1289974"/>
            <a:ext cx="6670892" cy="516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7486650" y="152444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6725451" y="223462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7247749" y="36928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349877" y="271653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4778132" y="417291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5358473" y="440763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6574-D0CB-EF23-D617-088ACFA4F8D9}"/>
              </a:ext>
            </a:extLst>
          </p:cNvPr>
          <p:cNvGrpSpPr/>
          <p:nvPr/>
        </p:nvGrpSpPr>
        <p:grpSpPr>
          <a:xfrm>
            <a:off x="5379065" y="48953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6B72D3-D561-F8E8-C183-E3217812FA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3BDD9-482D-3870-69F4-F6BCCDACF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9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9285D2-2748-B9B3-BBD8-4E73A5CB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Machine Learning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434C-1CE3-497D-8BF8-DE3E9F06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5" y="1920730"/>
            <a:ext cx="8373030" cy="420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3196713" y="1349477"/>
            <a:ext cx="27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https://scikit-learn.org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3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Linear Regression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2029747" y="1349477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https://realpython.com/linear-regression-in-python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1142-E142-4F29-8208-C4FA0EE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1910342"/>
            <a:ext cx="6895238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1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186359" y="186555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4245261" y="303084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876262" y="3454537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4527374" y="324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3776804" y="371149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3201323" y="405505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5FCC55-BD6F-4AF6-9FEA-4878A1876720}"/>
              </a:ext>
            </a:extLst>
          </p:cNvPr>
          <p:cNvSpPr/>
          <p:nvPr/>
        </p:nvSpPr>
        <p:spPr>
          <a:xfrm>
            <a:off x="2096084" y="4116390"/>
            <a:ext cx="1017640" cy="24303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7D5CF0-2281-429C-BF25-718634F1F510}"/>
              </a:ext>
            </a:extLst>
          </p:cNvPr>
          <p:cNvSpPr/>
          <p:nvPr/>
        </p:nvSpPr>
        <p:spPr>
          <a:xfrm>
            <a:off x="2096084" y="6396038"/>
            <a:ext cx="1275737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83A353-5260-1DF0-6598-630647FF4CE1}"/>
              </a:ext>
            </a:extLst>
          </p:cNvPr>
          <p:cNvGrpSpPr/>
          <p:nvPr/>
        </p:nvGrpSpPr>
        <p:grpSpPr>
          <a:xfrm>
            <a:off x="4500085" y="467353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925D0-453C-8747-BD64-F1E301016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4FFF7F-59DE-5D90-D1B9-D018C32869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0E79BD-B100-2BE0-9BFA-D6383E30CD94}"/>
              </a:ext>
            </a:extLst>
          </p:cNvPr>
          <p:cNvGrpSpPr/>
          <p:nvPr/>
        </p:nvGrpSpPr>
        <p:grpSpPr>
          <a:xfrm>
            <a:off x="4503269" y="4892371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455844-498D-C52C-2A9C-4F7582E9A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2A10E7-9C66-8917-4DC1-F7204C2F3B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5EE477-9AF2-9D21-9BC2-77085FE19718}"/>
              </a:ext>
            </a:extLst>
          </p:cNvPr>
          <p:cNvGrpSpPr/>
          <p:nvPr/>
        </p:nvGrpSpPr>
        <p:grpSpPr>
          <a:xfrm>
            <a:off x="7361169" y="509202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3FA72-F671-4E70-662D-BB7B149E64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3C49F4B-5C0B-E864-F152-5D31B101D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038367-4193-DA84-FA2A-F33E61C6430B}"/>
              </a:ext>
            </a:extLst>
          </p:cNvPr>
          <p:cNvGrpSpPr/>
          <p:nvPr/>
        </p:nvGrpSpPr>
        <p:grpSpPr>
          <a:xfrm>
            <a:off x="3993891" y="5315022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DABBC2-8F24-7B1A-B4BD-B456C18F4B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A5FD7AE-F306-AD65-E0A4-EDDE8518A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AD0994-41D1-E71D-9149-D37EE142C277}"/>
              </a:ext>
            </a:extLst>
          </p:cNvPr>
          <p:cNvGrpSpPr/>
          <p:nvPr/>
        </p:nvGrpSpPr>
        <p:grpSpPr>
          <a:xfrm>
            <a:off x="5269509" y="5510516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BB2B0D-2C27-7D16-87B4-6E2F8A669B7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F9E45C-DC1B-DC78-AB35-1FC63CF77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EB4F1C-4F00-86E0-3673-F29AAD45B7CB}"/>
              </a:ext>
            </a:extLst>
          </p:cNvPr>
          <p:cNvGrpSpPr/>
          <p:nvPr/>
        </p:nvGrpSpPr>
        <p:grpSpPr>
          <a:xfrm>
            <a:off x="3760669" y="59136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7A47E1-4FE4-AAF7-1AD0-DE1DF23E17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B5CBA93-EB03-23A9-A8C0-D7761712C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3E3B10-39D8-9D1B-50E4-61DEE3F57091}"/>
              </a:ext>
            </a:extLst>
          </p:cNvPr>
          <p:cNvGrpSpPr/>
          <p:nvPr/>
        </p:nvGrpSpPr>
        <p:grpSpPr>
          <a:xfrm>
            <a:off x="3840996" y="611846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062B4-C82E-AC8A-0039-77E2539F7C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3CE677-ED6A-6901-C2A1-FA260E3BC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65B1C-BDDF-BEC5-B9C8-1A1950CD7D3C}"/>
              </a:ext>
            </a:extLst>
          </p:cNvPr>
          <p:cNvGrpSpPr/>
          <p:nvPr/>
        </p:nvGrpSpPr>
        <p:grpSpPr>
          <a:xfrm>
            <a:off x="3466225" y="631793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9FDC04-8682-D374-D125-DA5D392536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79A548-947B-180E-70D7-6282983CE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B058FE-C8E2-D5AD-3A16-0D9A8FA856C3}"/>
              </a:ext>
            </a:extLst>
          </p:cNvPr>
          <p:cNvGrpSpPr/>
          <p:nvPr/>
        </p:nvGrpSpPr>
        <p:grpSpPr>
          <a:xfrm>
            <a:off x="5930306" y="5709184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3074D9-3535-E77E-8320-2A5F0C4070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623891-2AFD-0068-6F94-A81A2C42B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3C810D2-CFFE-CB20-2174-2287308C895F}"/>
              </a:ext>
            </a:extLst>
          </p:cNvPr>
          <p:cNvSpPr/>
          <p:nvPr/>
        </p:nvSpPr>
        <p:spPr>
          <a:xfrm>
            <a:off x="4837302" y="5169160"/>
            <a:ext cx="806496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2E937-B606-D614-D3C2-E36C3F76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3" y="4043344"/>
            <a:ext cx="4338051" cy="37803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0BB54C-418A-797B-AA77-2825B0B8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41592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Fit a curve using the </a:t>
                </a:r>
                <a:r>
                  <a:rPr lang="en-US" sz="2400" b="1" dirty="0"/>
                  <a:t>Method of Least Squares</a:t>
                </a:r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Derive the least squares equations using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partial derivatives </a:t>
                </a:r>
                <a:r>
                  <a:rPr lang="en-US" sz="2000" dirty="0"/>
                  <a:t>to calculate the coefficients of a quadratic model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scikit-learn</a:t>
                </a:r>
                <a:r>
                  <a:rPr lang="en-US" sz="2000" dirty="0"/>
                  <a:t> to perform linear regression to determine the initial velocity and displacement of a particle trajectory that obeyed classical Newtonian Kinematics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k-means Clustering</a:t>
                </a:r>
                <a:r>
                  <a:rPr lang="en-US" sz="2400" dirty="0"/>
                  <a:t> – an algorithm that iterates by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assigning data points to a cluster</a:t>
                </a:r>
                <a:r>
                  <a:rPr lang="en-US" sz="24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Learn the limitations of k-means and visualize the dangers of “over fitting” data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Envision how we can use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mean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distance cut-off </a:t>
                </a:r>
                <a:r>
                  <a:rPr lang="en-US" sz="2000" dirty="0"/>
                  <a:t>to programmatically identify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data outliers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A01EE3-44B6-1225-C3D1-1BF3B901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Newtonian Kinematics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and display the </a:t>
                </a:r>
                <a:r>
                  <a:rPr lang="en-US" b="1" dirty="0"/>
                  <a:t>constant</a:t>
                </a:r>
                <a:r>
                  <a:rPr lang="en-US" dirty="0"/>
                  <a:t>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the</a:t>
                </a:r>
              </a:p>
              <a:p>
                <a:pPr algn="ctr"/>
                <a:r>
                  <a:rPr lang="en-US" dirty="0"/>
                  <a:t>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 particle travelling these distances per time: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blipFill>
                <a:blip r:embed="rId2"/>
                <a:stretch>
                  <a:fillRect l="-192" t="-5660" r="-9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170498-A941-4F2B-AD73-398D81DD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91" y="2724968"/>
            <a:ext cx="2241370" cy="298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EAE4C-1D14-4C00-B5FF-E3E597357A78}"/>
              </a:ext>
            </a:extLst>
          </p:cNvPr>
          <p:cNvSpPr txBox="1"/>
          <p:nvPr/>
        </p:nvSpPr>
        <p:spPr>
          <a:xfrm>
            <a:off x="4208473" y="2839448"/>
            <a:ext cx="391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method of least squares</a:t>
            </a:r>
            <a:r>
              <a:rPr lang="en-US" dirty="0"/>
              <a:t> to fit an appropriate kinematic equation that governs the trajectory of this particle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ECDFB-1D3C-4DA0-A8DF-ED91539B30D3}"/>
              </a:ext>
            </a:extLst>
          </p:cNvPr>
          <p:cNvSpPr txBox="1"/>
          <p:nvPr/>
        </p:nvSpPr>
        <p:spPr>
          <a:xfrm>
            <a:off x="5234934" y="4188842"/>
            <a:ext cx="186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SI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/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6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FF7C023-6FB9-4ED6-BCC8-ABAD0813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19" y="2750061"/>
            <a:ext cx="2241370" cy="2982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59749-77D6-220E-FA79-CA58BB8B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58" y="2685589"/>
            <a:ext cx="2150324" cy="3111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57DE7A-1FF8-49AD-9BDD-9F993DA83632}"/>
              </a:ext>
            </a:extLst>
          </p:cNvPr>
          <p:cNvGrpSpPr/>
          <p:nvPr/>
        </p:nvGrpSpPr>
        <p:grpSpPr>
          <a:xfrm>
            <a:off x="5257787" y="5620223"/>
            <a:ext cx="991389" cy="854475"/>
            <a:chOff x="5400193" y="5611556"/>
            <a:chExt cx="991389" cy="8544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0193" y="5611556"/>
              <a:ext cx="713013" cy="582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6008124" y="609669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C4BC86-F55C-4EB6-99E1-AAB2910CA64B}"/>
              </a:ext>
            </a:extLst>
          </p:cNvPr>
          <p:cNvSpPr txBox="1"/>
          <p:nvPr/>
        </p:nvSpPr>
        <p:spPr>
          <a:xfrm>
            <a:off x="2029747" y="1688064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CSV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omma </a:t>
            </a:r>
            <a:r>
              <a:rPr lang="en-US" b="1" dirty="0"/>
              <a:t>S</a:t>
            </a:r>
            <a:r>
              <a:rPr lang="en-US" dirty="0"/>
              <a:t>eparated </a:t>
            </a:r>
            <a:r>
              <a:rPr lang="en-US" b="1" dirty="0"/>
              <a:t>V</a:t>
            </a:r>
            <a:r>
              <a:rPr lang="en-US" dirty="0"/>
              <a:t>alue (text file)</a:t>
            </a:r>
          </a:p>
        </p:txBody>
      </p:sp>
    </p:spTree>
    <p:extLst>
      <p:ext uri="{BB962C8B-B14F-4D97-AF65-F5344CB8AC3E}">
        <p14:creationId xmlns:p14="http://schemas.microsoft.com/office/powerpoint/2010/main" val="117596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84478-07B5-8DD3-FCF2-5A63B9C7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2" y="2243285"/>
            <a:ext cx="7190476" cy="23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/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4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4329B-01BB-0323-D028-C2AE89C4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4" y="1380157"/>
            <a:ext cx="6570732" cy="49761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C88E2B-A82C-53A2-037E-07ED18DD0778}"/>
              </a:ext>
            </a:extLst>
          </p:cNvPr>
          <p:cNvGrpSpPr/>
          <p:nvPr/>
        </p:nvGrpSpPr>
        <p:grpSpPr>
          <a:xfrm>
            <a:off x="7790436" y="1589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9A0F09-1098-52A9-E874-347816B81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BC98CA-5FAA-BA96-5179-974772DBDB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AFF27-4679-B559-570F-7F2CC8A2A79E}"/>
              </a:ext>
            </a:extLst>
          </p:cNvPr>
          <p:cNvGrpSpPr/>
          <p:nvPr/>
        </p:nvGrpSpPr>
        <p:grpSpPr>
          <a:xfrm>
            <a:off x="5634175" y="179914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77668C-B3C1-F681-6319-7735E8EC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67F4F-A598-BE35-3F10-6DAE300CEE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98177-85BA-07C1-2F2C-7760D8E6FF09}"/>
              </a:ext>
            </a:extLst>
          </p:cNvPr>
          <p:cNvGrpSpPr/>
          <p:nvPr/>
        </p:nvGrpSpPr>
        <p:grpSpPr>
          <a:xfrm>
            <a:off x="3260740" y="222672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0FF65-B98E-8A3A-8667-32F0067626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E0A0AA-58B1-C674-A9FD-331EF41B8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C6A408-1D9F-8D00-854B-A5EF9BC4705A}"/>
              </a:ext>
            </a:extLst>
          </p:cNvPr>
          <p:cNvGrpSpPr/>
          <p:nvPr/>
        </p:nvGrpSpPr>
        <p:grpSpPr>
          <a:xfrm>
            <a:off x="4947838" y="2870113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62A9C1-A504-1A30-CA3D-7278F664C6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FA996-F0C5-B5C7-703C-6D702482A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3E58-615B-7B34-A0CF-38AB4B7C3983}"/>
              </a:ext>
            </a:extLst>
          </p:cNvPr>
          <p:cNvGrpSpPr/>
          <p:nvPr/>
        </p:nvGrpSpPr>
        <p:grpSpPr>
          <a:xfrm>
            <a:off x="3533716" y="3282924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16360-2638-A89B-2FD5-BA431E496E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AA550-56DE-FF0E-A7C8-EC5E93F8E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E1FDFC-045D-E21F-40FD-5DB58C34F546}"/>
              </a:ext>
            </a:extLst>
          </p:cNvPr>
          <p:cNvGrpSpPr/>
          <p:nvPr/>
        </p:nvGrpSpPr>
        <p:grpSpPr>
          <a:xfrm>
            <a:off x="4452593" y="474137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40929-4057-9750-1FC2-8B11094818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35723E-7CB4-A5CF-243B-4959D589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AE0741-D824-50AB-5131-36A88C7CF5CE}"/>
              </a:ext>
            </a:extLst>
          </p:cNvPr>
          <p:cNvGrpSpPr/>
          <p:nvPr/>
        </p:nvGrpSpPr>
        <p:grpSpPr>
          <a:xfrm>
            <a:off x="4866384" y="516821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EBD6E8-55D7-78E9-055B-AEA97A267C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B15AF3-CAFA-ADE3-219E-C3412E2F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85237-C7BF-AD89-A1A9-76405695FE47}"/>
              </a:ext>
            </a:extLst>
          </p:cNvPr>
          <p:cNvGrpSpPr/>
          <p:nvPr/>
        </p:nvGrpSpPr>
        <p:grpSpPr>
          <a:xfrm>
            <a:off x="4323695" y="583866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9B9A3A-778A-063B-EB5B-DE9128077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29350EB-3189-E51B-A066-4A087F280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D9078E-BC01-B76F-0F2A-7F37E565C28E}"/>
              </a:ext>
            </a:extLst>
          </p:cNvPr>
          <p:cNvGrpSpPr/>
          <p:nvPr/>
        </p:nvGrpSpPr>
        <p:grpSpPr>
          <a:xfrm>
            <a:off x="6059679" y="454387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040F0A-453A-56A8-EFD6-BD5267AFEA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075326-900F-3DF0-C784-EEEC9BBB3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743E42-7001-DA5B-00AE-3DCE37E45D9D}"/>
              </a:ext>
            </a:extLst>
          </p:cNvPr>
          <p:cNvGrpSpPr/>
          <p:nvPr/>
        </p:nvGrpSpPr>
        <p:grpSpPr>
          <a:xfrm>
            <a:off x="6500644" y="2203129"/>
            <a:ext cx="1972011" cy="1559770"/>
            <a:chOff x="6377510" y="2232425"/>
            <a:chExt cx="1972011" cy="155977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88EA58-B843-3EA4-4823-123D53303F02}"/>
                </a:ext>
              </a:extLst>
            </p:cNvPr>
            <p:cNvSpPr/>
            <p:nvPr/>
          </p:nvSpPr>
          <p:spPr>
            <a:xfrm>
              <a:off x="6377510" y="2232425"/>
              <a:ext cx="1972011" cy="15597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644A45-3C02-247E-D194-7DDA97294719}"/>
                </a:ext>
              </a:extLst>
            </p:cNvPr>
            <p:cNvGrpSpPr/>
            <p:nvPr/>
          </p:nvGrpSpPr>
          <p:grpSpPr>
            <a:xfrm>
              <a:off x="6432652" y="2316543"/>
              <a:ext cx="1861727" cy="1391535"/>
              <a:chOff x="6434273" y="2320371"/>
              <a:chExt cx="1861727" cy="13915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24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99C3E6-0513-612F-47A5-29676E6E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621A4-90B4-435F-A326-5AD53A00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15" y="5057452"/>
            <a:ext cx="3679894" cy="4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CED92-5B92-4E82-8313-651B4C40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59" y="1468581"/>
            <a:ext cx="3731682" cy="235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/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blipFill>
                <a:blip r:embed="rId3"/>
                <a:stretch>
                  <a:fillRect l="-1026" r="-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/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blipFill>
                <a:blip r:embed="rId4"/>
                <a:stretch>
                  <a:fillRect l="-1118" r="-1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/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blipFill>
                <a:blip r:embed="rId5"/>
                <a:stretch>
                  <a:fillRect l="-4317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/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blipFill>
                <a:blip r:embed="rId6"/>
                <a:stretch>
                  <a:fillRect l="-2410" r="-18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/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blipFill>
                <a:blip r:embed="rId7"/>
                <a:stretch>
                  <a:fillRect r="-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9046DD-79C7-4B9C-BE78-070C48B7E5C0}"/>
              </a:ext>
            </a:extLst>
          </p:cNvPr>
          <p:cNvCxnSpPr>
            <a:cxnSpLocks/>
          </p:cNvCxnSpPr>
          <p:nvPr/>
        </p:nvCxnSpPr>
        <p:spPr>
          <a:xfrm>
            <a:off x="3987800" y="3070225"/>
            <a:ext cx="1927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4506D-171E-41C0-A2FC-84535330B067}"/>
              </a:ext>
            </a:extLst>
          </p:cNvPr>
          <p:cNvCxnSpPr>
            <a:cxnSpLocks/>
          </p:cNvCxnSpPr>
          <p:nvPr/>
        </p:nvCxnSpPr>
        <p:spPr>
          <a:xfrm>
            <a:off x="398780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E9DE2F-47D9-48FB-82CA-D9CB2551305B}"/>
              </a:ext>
            </a:extLst>
          </p:cNvPr>
          <p:cNvCxnSpPr>
            <a:cxnSpLocks/>
          </p:cNvCxnSpPr>
          <p:nvPr/>
        </p:nvCxnSpPr>
        <p:spPr>
          <a:xfrm>
            <a:off x="4632325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4C6231-E28B-4976-9FBF-71C369B16B27}"/>
              </a:ext>
            </a:extLst>
          </p:cNvPr>
          <p:cNvCxnSpPr>
            <a:cxnSpLocks/>
          </p:cNvCxnSpPr>
          <p:nvPr/>
        </p:nvCxnSpPr>
        <p:spPr>
          <a:xfrm>
            <a:off x="592455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89CD4-B417-401A-8712-55D505B65297}"/>
              </a:ext>
            </a:extLst>
          </p:cNvPr>
          <p:cNvCxnSpPr>
            <a:cxnSpLocks/>
          </p:cNvCxnSpPr>
          <p:nvPr/>
        </p:nvCxnSpPr>
        <p:spPr>
          <a:xfrm>
            <a:off x="5280025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5DE11F-84B7-4B76-ACB4-D27565E4B1DF}"/>
              </a:ext>
            </a:extLst>
          </p:cNvPr>
          <p:cNvCxnSpPr>
            <a:cxnSpLocks/>
          </p:cNvCxnSpPr>
          <p:nvPr/>
        </p:nvCxnSpPr>
        <p:spPr>
          <a:xfrm>
            <a:off x="5926931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0A5B60-34C4-4237-85DD-8174BFD8147F}"/>
              </a:ext>
            </a:extLst>
          </p:cNvPr>
          <p:cNvSpPr txBox="1"/>
          <p:nvPr/>
        </p:nvSpPr>
        <p:spPr>
          <a:xfrm>
            <a:off x="4195916" y="3059692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FED5E5-8CF5-46BD-B4C8-166F5B0F12D4}"/>
              </a:ext>
            </a:extLst>
          </p:cNvPr>
          <p:cNvSpPr txBox="1"/>
          <p:nvPr/>
        </p:nvSpPr>
        <p:spPr>
          <a:xfrm>
            <a:off x="5137253" y="3055090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6C00E-1E4A-4819-84AA-C9F7DA2B3853}"/>
              </a:ext>
            </a:extLst>
          </p:cNvPr>
          <p:cNvSpPr txBox="1"/>
          <p:nvPr/>
        </p:nvSpPr>
        <p:spPr>
          <a:xfrm>
            <a:off x="5467849" y="2090422"/>
            <a:ext cx="2728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01383A-AAB1-4729-B8EB-501CA0F79C57}"/>
              </a:ext>
            </a:extLst>
          </p:cNvPr>
          <p:cNvCxnSpPr>
            <a:cxnSpLocks/>
          </p:cNvCxnSpPr>
          <p:nvPr/>
        </p:nvCxnSpPr>
        <p:spPr>
          <a:xfrm>
            <a:off x="5262563" y="2324893"/>
            <a:ext cx="683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/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/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7625885-4DF2-4262-AD60-9ACC5F6A0AD7}"/>
              </a:ext>
            </a:extLst>
          </p:cNvPr>
          <p:cNvSpPr/>
          <p:nvPr/>
        </p:nvSpPr>
        <p:spPr>
          <a:xfrm>
            <a:off x="3849330" y="4471799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1D42E6-D88D-4D49-B5D8-C318FE480F8E}"/>
              </a:ext>
            </a:extLst>
          </p:cNvPr>
          <p:cNvSpPr/>
          <p:nvPr/>
        </p:nvSpPr>
        <p:spPr>
          <a:xfrm>
            <a:off x="5815473" y="2566641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44D9EF-E95A-4A80-AA40-A68D1D8F9666}"/>
              </a:ext>
            </a:extLst>
          </p:cNvPr>
          <p:cNvCxnSpPr>
            <a:stCxn id="44" idx="3"/>
            <a:endCxn id="45" idx="3"/>
          </p:cNvCxnSpPr>
          <p:nvPr/>
        </p:nvCxnSpPr>
        <p:spPr>
          <a:xfrm flipV="1">
            <a:off x="4048433" y="2718273"/>
            <a:ext cx="1966143" cy="1905158"/>
          </a:xfrm>
          <a:prstGeom prst="bentConnector3">
            <a:avLst>
              <a:gd name="adj1" fmla="val 1363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1CDA515-FB30-471B-A48F-5B5D7B6BF066}"/>
              </a:ext>
            </a:extLst>
          </p:cNvPr>
          <p:cNvSpPr/>
          <p:nvPr/>
        </p:nvSpPr>
        <p:spPr>
          <a:xfrm>
            <a:off x="5538019" y="5683403"/>
            <a:ext cx="33045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  <p:bldP spid="42" grpId="0"/>
      <p:bldP spid="42" grpId="1"/>
      <p:bldP spid="42" grpId="2"/>
      <p:bldP spid="45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B485D0-FDCB-4A6F-BD60-9F39EC0D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348047"/>
            <a:ext cx="8257143" cy="4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8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9D651-D07F-4411-B390-4A55C3F2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" y="1603492"/>
            <a:ext cx="8883634" cy="30739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EA241-D892-406B-AE0D-9CCD0E0A0353}"/>
              </a:ext>
            </a:extLst>
          </p:cNvPr>
          <p:cNvGrpSpPr/>
          <p:nvPr/>
        </p:nvGrpSpPr>
        <p:grpSpPr>
          <a:xfrm>
            <a:off x="3532239" y="4771103"/>
            <a:ext cx="1954161" cy="1076632"/>
            <a:chOff x="3532239" y="4771103"/>
            <a:chExt cx="1954161" cy="1076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/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8F594-BBA0-4CE2-B883-05019BAEA7C7}"/>
                </a:ext>
              </a:extLst>
            </p:cNvPr>
            <p:cNvSpPr/>
            <p:nvPr/>
          </p:nvSpPr>
          <p:spPr>
            <a:xfrm>
              <a:off x="3532239" y="4771103"/>
              <a:ext cx="1954161" cy="1076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/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/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33814-E3D6-4D97-B8DC-11157C5D19E3}"/>
              </a:ext>
            </a:extLst>
          </p:cNvPr>
          <p:cNvGrpSpPr/>
          <p:nvPr/>
        </p:nvGrpSpPr>
        <p:grpSpPr>
          <a:xfrm>
            <a:off x="2129952" y="1684864"/>
            <a:ext cx="1156599" cy="606255"/>
            <a:chOff x="2098222" y="1684864"/>
            <a:chExt cx="1156599" cy="606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/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263" r="-10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/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568" r="-108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/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/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blipFill>
                <a:blip r:embed="rId7"/>
                <a:stretch>
                  <a:fillRect l="-1061" t="-4444" r="-1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30A097-AC2B-4BF5-9D95-871C6AFFEA18}"/>
              </a:ext>
            </a:extLst>
          </p:cNvPr>
          <p:cNvSpPr txBox="1"/>
          <p:nvPr/>
        </p:nvSpPr>
        <p:spPr>
          <a:xfrm>
            <a:off x="352215" y="4875949"/>
            <a:ext cx="2805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ellipse is just a circle where x and y coordinates are scaled </a:t>
            </a:r>
            <a:r>
              <a:rPr lang="en-US" i="1" dirty="0">
                <a:solidFill>
                  <a:srgbClr val="7030A0"/>
                </a:solidFill>
              </a:rPr>
              <a:t>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/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/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/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/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/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DB44B81-BE8C-482C-AC9B-926DA9F81C05}"/>
              </a:ext>
            </a:extLst>
          </p:cNvPr>
          <p:cNvSpPr txBox="1"/>
          <p:nvPr/>
        </p:nvSpPr>
        <p:spPr>
          <a:xfrm>
            <a:off x="6811912" y="1706866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Arc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9837-55F8-4768-A8AD-51D5AFEF67DB}"/>
              </a:ext>
            </a:extLst>
          </p:cNvPr>
          <p:cNvSpPr txBox="1"/>
          <p:nvPr/>
        </p:nvSpPr>
        <p:spPr>
          <a:xfrm>
            <a:off x="5055130" y="5476114"/>
            <a:ext cx="280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</a:t>
            </a:r>
            <a:r>
              <a:rPr lang="en-US" b="1" i="1" dirty="0"/>
              <a:t>only</a:t>
            </a:r>
            <a:r>
              <a:rPr lang="en-US" dirty="0">
                <a:solidFill>
                  <a:srgbClr val="7030A0"/>
                </a:solidFill>
              </a:rPr>
              <a:t> numerically estimate this integral!</a:t>
            </a:r>
          </a:p>
        </p:txBody>
      </p:sp>
    </p:spTree>
    <p:extLst>
      <p:ext uri="{BB962C8B-B14F-4D97-AF65-F5344CB8AC3E}">
        <p14:creationId xmlns:p14="http://schemas.microsoft.com/office/powerpoint/2010/main" val="20100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26CA0-873A-43AD-B717-C27EFA0E3B8A}"/>
              </a:ext>
            </a:extLst>
          </p:cNvPr>
          <p:cNvGrpSpPr/>
          <p:nvPr/>
        </p:nvGrpSpPr>
        <p:grpSpPr>
          <a:xfrm>
            <a:off x="675800" y="1642767"/>
            <a:ext cx="2861683" cy="614093"/>
            <a:chOff x="393138" y="1677026"/>
            <a:chExt cx="2861683" cy="6140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F97E78-E312-43D9-88B9-2B4FAD19107C}"/>
                </a:ext>
              </a:extLst>
            </p:cNvPr>
            <p:cNvGrpSpPr/>
            <p:nvPr/>
          </p:nvGrpSpPr>
          <p:grpSpPr>
            <a:xfrm>
              <a:off x="2098222" y="1684864"/>
              <a:ext cx="1156599" cy="606255"/>
              <a:chOff x="2098222" y="1684864"/>
              <a:chExt cx="1156599" cy="6062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291" r="-105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09" r="-108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/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/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1DF5F5D-E90F-4F27-B1DA-4983752A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9" y="2976467"/>
            <a:ext cx="3238105" cy="162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BE3D84E-7592-4832-9E67-AA625487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459" y="1399136"/>
            <a:ext cx="1329085" cy="477933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639D808-568B-4BC6-9EEB-A80047F077E3}"/>
              </a:ext>
            </a:extLst>
          </p:cNvPr>
          <p:cNvGrpSpPr/>
          <p:nvPr/>
        </p:nvGrpSpPr>
        <p:grpSpPr>
          <a:xfrm>
            <a:off x="5641508" y="1469049"/>
            <a:ext cx="3253327" cy="2513928"/>
            <a:chOff x="5641331" y="3788804"/>
            <a:chExt cx="3253327" cy="251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/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1913, Ramanujan offered an approximation formula for the perimeter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of an ellipse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389" t="-3974" r="-297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/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/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8A96C7-F9F4-4A2B-95CC-57EDEB4E6B9B}"/>
              </a:ext>
            </a:extLst>
          </p:cNvPr>
          <p:cNvGrpSpPr/>
          <p:nvPr/>
        </p:nvGrpSpPr>
        <p:grpSpPr>
          <a:xfrm>
            <a:off x="6233301" y="4441715"/>
            <a:ext cx="2031268" cy="2146854"/>
            <a:chOff x="6266893" y="1194712"/>
            <a:chExt cx="2031268" cy="21468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FA4B03-AAB7-452A-A2F1-67256165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6214" y="1194712"/>
              <a:ext cx="1172626" cy="146578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F285DD-FC3B-49F2-8398-86F27BF7EA2D}"/>
                </a:ext>
              </a:extLst>
            </p:cNvPr>
            <p:cNvSpPr txBox="1"/>
            <p:nvPr/>
          </p:nvSpPr>
          <p:spPr>
            <a:xfrm>
              <a:off x="6266893" y="2726013"/>
              <a:ext cx="20312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Srinivasa Ramanujan</a:t>
              </a:r>
            </a:p>
            <a:p>
              <a:pPr algn="ctr"/>
              <a:r>
                <a:rPr lang="en-US" sz="1600" dirty="0"/>
                <a:t>(1887-1920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/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will keep the major axis length </a:t>
                </a:r>
                <a:r>
                  <a:rPr lang="en-US" b="1" dirty="0">
                    <a:solidFill>
                      <a:srgbClr val="7030A0"/>
                    </a:solidFill>
                  </a:rPr>
                  <a:t>fixed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=100)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an equation to model the tape counter as a function of playing time</a:t>
                </a:r>
                <a:endParaRPr lang="en-US" sz="24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X</a:t>
                </a:r>
                <a:r>
                  <a:rPr lang="en-US" sz="2000" dirty="0"/>
                  <a:t> is the number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10-minute blocks</a:t>
                </a:r>
                <a:r>
                  <a:rPr lang="en-US" sz="2000" dirty="0"/>
                  <a:t> the tape has been playing from the beginning (1…8)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Y</a:t>
                </a:r>
                <a:r>
                  <a:rPr lang="en-US" sz="2000" dirty="0"/>
                  <a:t> is the counter on the tape player (linear feet)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With a precise model we can answer this question: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Where should we stop the tape to be </a:t>
                </a:r>
                <a:r>
                  <a:rPr lang="en-US" sz="2000" b="1" u="sng" dirty="0">
                    <a:solidFill>
                      <a:srgbClr val="00B050"/>
                    </a:solidFill>
                  </a:rPr>
                  <a:t>65</a:t>
                </a:r>
                <a:r>
                  <a:rPr lang="en-US" sz="2000" dirty="0">
                    <a:solidFill>
                      <a:srgbClr val="00B050"/>
                    </a:solidFill>
                  </a:rPr>
                  <a:t> minutes into the recording?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=6.5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  <a:blipFill>
                <a:blip r:embed="rId3"/>
                <a:stretch>
                  <a:fillRect l="-1849" t="-1859" r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/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Ramanujan's estimate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meant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as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where the ellipse is very close to a circle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blipFill>
                <a:blip r:embed="rId3"/>
                <a:stretch>
                  <a:fillRect l="-1307" t="-3974" r="-245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/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/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/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/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we develop a function to adjust Ramanujan's formula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EDD034A-D4CC-4369-83EB-D04BC7BE9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408" y="2353945"/>
            <a:ext cx="2380952" cy="343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D0A24-B221-423A-809C-C9DD88A46075}"/>
              </a:ext>
            </a:extLst>
          </p:cNvPr>
          <p:cNvSpPr txBox="1"/>
          <p:nvPr/>
        </p:nvSpPr>
        <p:spPr>
          <a:xfrm>
            <a:off x="5169310" y="4004187"/>
            <a:ext cx="3180634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Ramanujan's estimate was helpful because scientists did not have high-speed computers to numerically estimate the integral like we do today</a:t>
            </a:r>
          </a:p>
        </p:txBody>
      </p:sp>
    </p:spTree>
    <p:extLst>
      <p:ext uri="{BB962C8B-B14F-4D97-AF65-F5344CB8AC3E}">
        <p14:creationId xmlns:p14="http://schemas.microsoft.com/office/powerpoint/2010/main" val="2718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30" grpId="0"/>
      <p:bldP spid="5" grpId="0"/>
      <p:bldP spid="33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an ellipse with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major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minor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consider the following two functions: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 err="1"/>
                  <a:t>d_s</a:t>
                </a:r>
                <a:r>
                  <a:rPr lang="en-US" sz="2000" b="1" dirty="0"/>
                  <a:t>() </a:t>
                </a:r>
                <a:r>
                  <a:rPr lang="en-US" sz="2000" dirty="0"/>
                  <a:t>returns the differential unit of arc length on the perimeter of the ellipse at the passed-in value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ram() </a:t>
                </a:r>
                <a:r>
                  <a:rPr lang="en-US" sz="2000" dirty="0"/>
                  <a:t>returns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Ramanujan'</a:t>
                </a:r>
                <a:r>
                  <a:rPr lang="en-US" sz="2000" dirty="0"/>
                  <a:t>s estimate for the perimeter of the ellipse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code will then fit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quadratic</a:t>
                </a:r>
                <a:r>
                  <a:rPr lang="en-US" sz="2400" dirty="0"/>
                  <a:t> curve through the points containing the relative error between the perimeter integral value and Ramanujan's estimate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fitted quadratic terms will then be used to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adjust</a:t>
                </a:r>
                <a:r>
                  <a:rPr lang="en-US" sz="2400" dirty="0"/>
                  <a:t> Ramanujan's estimates to better match the values of the arc length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2"/>
                <a:stretch>
                  <a:fillRect l="-1005" t="-185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35BE2-3FA5-4848-9EA6-D1E1CEF0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0" y="1413171"/>
            <a:ext cx="7050580" cy="50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AA44ED-29E5-458E-8A60-07E18E18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32" y="1791479"/>
            <a:ext cx="4076136" cy="474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5E60B-47F2-444E-9237-1AD6D1F729C3}"/>
              </a:ext>
            </a:extLst>
          </p:cNvPr>
          <p:cNvSpPr/>
          <p:nvPr/>
        </p:nvSpPr>
        <p:spPr>
          <a:xfrm>
            <a:off x="3038169" y="6268065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42E39-A6D7-4C44-AA9D-E9952320466A}"/>
              </a:ext>
            </a:extLst>
          </p:cNvPr>
          <p:cNvSpPr/>
          <p:nvPr/>
        </p:nvSpPr>
        <p:spPr>
          <a:xfrm>
            <a:off x="5777896" y="6265607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52FABBD-1B4D-44F6-B03D-6E3AE6DDF10E}"/>
              </a:ext>
            </a:extLst>
          </p:cNvPr>
          <p:cNvCxnSpPr>
            <a:stCxn id="9" idx="0"/>
            <a:endCxn id="6" idx="0"/>
          </p:cNvCxnSpPr>
          <p:nvPr/>
        </p:nvCxnSpPr>
        <p:spPr>
          <a:xfrm rot="16200000" flipH="1" flipV="1">
            <a:off x="4764452" y="4896972"/>
            <a:ext cx="2458" cy="2739727"/>
          </a:xfrm>
          <a:prstGeom prst="bentConnector3">
            <a:avLst>
              <a:gd name="adj1" fmla="val -9300244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i="1" dirty="0"/>
                  <a:t>k</a:t>
                </a:r>
                <a:r>
                  <a:rPr lang="en-US" sz="2400" dirty="0"/>
                  <a:t>-means clustering aims to partition 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 observations into 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 clusters (where each cluster has its 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observation is assigned to the cluster whose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is closest</a:t>
                </a:r>
                <a:r>
                  <a:rPr lang="en-US" sz="2400" dirty="0"/>
                  <a:t> to that observation’s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problem is computationally difficult (NP-hard); however, there are efficient heuristic algorithms that are commonly employed and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quickly to a local optimum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term "</a:t>
                </a:r>
                <a:r>
                  <a:rPr lang="en-US" sz="2400" i="1" dirty="0"/>
                  <a:t>k</a:t>
                </a:r>
                <a:r>
                  <a:rPr lang="en-US" sz="2400" dirty="0"/>
                  <a:t>-means" was first used by James MacQueen in 1967, though the idea goes back to Hugo Steinhaus in 1957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more efficient version was published Hartigan and Wong in </a:t>
                </a:r>
                <a:r>
                  <a:rPr lang="en-US" sz="2400" b="1" dirty="0"/>
                  <a:t>1979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2087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11" y="1297591"/>
            <a:ext cx="5233378" cy="52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3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8" y="1669362"/>
            <a:ext cx="7054824" cy="40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5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:r>
                  <a:rPr lang="en-US" sz="2400" b="1" dirty="0"/>
                  <a:t>one-to-many</a:t>
                </a:r>
                <a:r>
                  <a:rPr lang="en-US" sz="2400" dirty="0"/>
                  <a:t> mapping between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clusters</a:t>
                </a:r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 is a set of one or more unique data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Every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 </a:t>
                </a:r>
                <a:r>
                  <a:rPr lang="en-US" sz="2000" dirty="0"/>
                  <a:t>must be </a:t>
                </a:r>
                <a:r>
                  <a:rPr lang="en-US" sz="2000" u="sng" dirty="0"/>
                  <a:t>assigned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only one</a:t>
                </a:r>
                <a:r>
                  <a:rPr lang="en-US" sz="2000" dirty="0"/>
                  <a:t> cluster at a time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Data points are initially assigned to clusters in a round-robin fashion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of each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400" dirty="0"/>
                  <a:t> is its geometric center (</a:t>
                </a:r>
                <a:r>
                  <a:rPr lang="en-US" sz="2400" b="1" dirty="0"/>
                  <a:t>centroid</a:t>
                </a:r>
                <a:r>
                  <a:rPr lang="en-US" sz="2400" dirty="0"/>
                  <a:t>) calculated by taking the average value (in each dimension) of </a:t>
                </a:r>
                <a:r>
                  <a:rPr lang="en-US" sz="2400" b="1" i="1" u="sng" dirty="0">
                    <a:solidFill>
                      <a:srgbClr val="FF0000"/>
                    </a:solidFill>
                  </a:rPr>
                  <a:t>only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 </a:t>
                </a:r>
                <a:r>
                  <a:rPr lang="en-US" sz="2400" dirty="0"/>
                  <a:t>assigned to that cluster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Assignments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700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1" y="4135080"/>
            <a:ext cx="3116037" cy="17513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3" y="2611761"/>
            <a:ext cx="4149271" cy="2789532"/>
            <a:chOff x="4373883" y="2424386"/>
            <a:chExt cx="4149271" cy="27895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883" y="2424386"/>
              <a:ext cx="4149271" cy="17081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018" y="4065278"/>
              <a:ext cx="3593001" cy="11486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5" y="1630049"/>
            <a:ext cx="3886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  <a:blipFill>
                <a:blip r:embed="rId7"/>
                <a:stretch>
                  <a:fillRect t="-8197" r="-503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681619" y="1538685"/>
            <a:ext cx="13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4928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uses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phases per round: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, a new centroid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point) is calculated using the </a:t>
                </a:r>
                <a:r>
                  <a:rPr lang="en-US" sz="2000" b="1" i="1" u="sng" dirty="0"/>
                  <a:t>current</a:t>
                </a:r>
                <a:r>
                  <a:rPr lang="en-US" sz="2000" dirty="0"/>
                  <a:t> data point assignments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the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≠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then </a:t>
                </a:r>
                <a:r>
                  <a:rPr lang="en-US" b="1" dirty="0">
                    <a:solidFill>
                      <a:srgbClr val="FF0000"/>
                    </a:solidFill>
                  </a:rPr>
                  <a:t>move cluster</a:t>
                </a:r>
                <a:r>
                  <a:rPr lang="en-US" dirty="0"/>
                  <a:t> so current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=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</a:t>
                </a:r>
                <a:r>
                  <a:rPr lang="en-US" sz="2000" dirty="0"/>
                  <a:t>, find the cluster which has the closest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 using </a:t>
                </a:r>
                <a:r>
                  <a:rPr lang="en-US" sz="2000" u="sng" dirty="0"/>
                  <a:t>Pythagorean</a:t>
                </a:r>
                <a:r>
                  <a:rPr lang="en-US" sz="2000" dirty="0"/>
                  <a:t> distance formula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necessary, </a:t>
                </a:r>
                <a:r>
                  <a:rPr lang="en-US" b="1" dirty="0">
                    <a:solidFill>
                      <a:srgbClr val="FF0000"/>
                    </a:solidFill>
                  </a:rPr>
                  <a:t>reassign the data point </a:t>
                </a:r>
                <a:r>
                  <a:rPr lang="en-US" dirty="0"/>
                  <a:t>to the new closest cluster - subject to constraint that every cluster must have one data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repeats phases #1 and #2 until no cluster moves and no data point is reassigned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the algorithm reaches steady-state the cluster has “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converged</a:t>
                </a:r>
                <a:r>
                  <a:rPr lang="en-US" sz="2400" dirty="0"/>
                  <a:t>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91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blipFill>
                <a:blip r:embed="rId4"/>
                <a:stretch>
                  <a:fillRect l="-2828" r="-102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A0029E-BD8E-4E16-A0BF-BD49902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84" y="2944653"/>
            <a:ext cx="4501117" cy="326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858-366B-C31B-6608-71F75EDF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84B3D-9E2B-0D0E-781C-7E29A289C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cluster_samples.csv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D12F7EE-0BF5-FAF8-01DF-EA4D1939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28" y="1476113"/>
            <a:ext cx="1107144" cy="4789775"/>
          </a:xfrm>
          <a:prstGeom prst="rect">
            <a:avLst/>
          </a:prstGeom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3D85C1F0-150D-496D-F6D9-BD3E2DD35306}"/>
              </a:ext>
            </a:extLst>
          </p:cNvPr>
          <p:cNvSpPr/>
          <p:nvPr/>
        </p:nvSpPr>
        <p:spPr>
          <a:xfrm>
            <a:off x="5960389" y="3014144"/>
            <a:ext cx="2379710" cy="1009376"/>
          </a:xfrm>
          <a:prstGeom prst="wedgeRectCallout">
            <a:avLst>
              <a:gd name="adj1" fmla="val -73279"/>
              <a:gd name="adj2" fmla="val -102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Cartesian X,Y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2A7276B5-B453-E1F0-63E4-0B9E99C3101B}"/>
              </a:ext>
            </a:extLst>
          </p:cNvPr>
          <p:cNvSpPr/>
          <p:nvPr/>
        </p:nvSpPr>
        <p:spPr>
          <a:xfrm>
            <a:off x="803901" y="4965363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04457-7CE3-0F8C-FC2D-D0B6FA5F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42" y="1852809"/>
            <a:ext cx="4047619" cy="3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002D96-91CA-0C95-4F86-6F79A2CEAC48}"/>
              </a:ext>
            </a:extLst>
          </p:cNvPr>
          <p:cNvGrpSpPr/>
          <p:nvPr/>
        </p:nvGrpSpPr>
        <p:grpSpPr>
          <a:xfrm>
            <a:off x="5546205" y="1789786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164DE1-0A35-349B-ECDF-7EFDC21EC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8799E-C641-3E5A-2618-BA74B272E5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74C102-E42F-EA55-7881-C72A782B9F3D}"/>
              </a:ext>
            </a:extLst>
          </p:cNvPr>
          <p:cNvGrpSpPr/>
          <p:nvPr/>
        </p:nvGrpSpPr>
        <p:grpSpPr>
          <a:xfrm>
            <a:off x="6513144" y="2840367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3F128F-5466-6CEC-D5F9-9DC3D8197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208D2-3520-CC41-34F8-9ED28BB676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F3A253-D930-A565-C223-BA7FA7E34E69}"/>
              </a:ext>
            </a:extLst>
          </p:cNvPr>
          <p:cNvGrpSpPr/>
          <p:nvPr/>
        </p:nvGrpSpPr>
        <p:grpSpPr>
          <a:xfrm>
            <a:off x="4734717" y="389604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49F0CC-5562-D6A9-C557-DF6A0E419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0C1B03-DDFE-C033-BF73-D0B337F0A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497B80-51AF-1A02-2309-2B61E2049342}"/>
              </a:ext>
            </a:extLst>
          </p:cNvPr>
          <p:cNvGrpSpPr/>
          <p:nvPr/>
        </p:nvGrpSpPr>
        <p:grpSpPr>
          <a:xfrm>
            <a:off x="5739489" y="4163644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C41B46-6886-C5ED-A6FE-91321DC26CB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704BBC1-A4E2-E10B-8557-987D34D60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1512C8-77F9-280F-A067-96BCAD094F06}"/>
              </a:ext>
            </a:extLst>
          </p:cNvPr>
          <p:cNvGrpSpPr/>
          <p:nvPr/>
        </p:nvGrpSpPr>
        <p:grpSpPr>
          <a:xfrm>
            <a:off x="5033304" y="4416944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7C71F0-25B4-3D35-E9B3-BE23926792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4866E4-FB0A-664A-75FF-6AFDB5740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E54C688C-74F9-B6E5-7B64-5C64B36A5B33}"/>
              </a:ext>
            </a:extLst>
          </p:cNvPr>
          <p:cNvSpPr/>
          <p:nvPr/>
        </p:nvSpPr>
        <p:spPr>
          <a:xfrm>
            <a:off x="628650" y="5176082"/>
            <a:ext cx="2379710" cy="1009376"/>
          </a:xfrm>
          <a:prstGeom prst="wedgeRectCallout">
            <a:avLst>
              <a:gd name="adj1" fmla="val 48610"/>
              <a:gd name="adj2" fmla="val -107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Global</a:t>
            </a:r>
            <a:r>
              <a:rPr lang="en-US" b="1" dirty="0">
                <a:solidFill>
                  <a:schemeClr val="bg1"/>
                </a:solidFill>
              </a:rPr>
              <a:t> variables are declared outside the scope of any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292064-41B7-B24E-AE9E-65FCCCC7D397}"/>
              </a:ext>
            </a:extLst>
          </p:cNvPr>
          <p:cNvGrpSpPr/>
          <p:nvPr/>
        </p:nvGrpSpPr>
        <p:grpSpPr>
          <a:xfrm>
            <a:off x="2986080" y="1445416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808B4E-2F0B-FCA8-D510-D359ECC5F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71C0D-D3A1-031D-326A-32ABA2C6CF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CD06B-42DB-ABA3-8A06-B70710AD1050}"/>
              </a:ext>
            </a:extLst>
          </p:cNvPr>
          <p:cNvGrpSpPr/>
          <p:nvPr/>
        </p:nvGrpSpPr>
        <p:grpSpPr>
          <a:xfrm>
            <a:off x="4056542" y="1642559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1162E6F-82B5-9F35-329B-F5BF2B697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7DC28C-F7A4-F34A-6046-72310AB258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B83860-A92C-435F-D3E0-2D584F28E458}"/>
              </a:ext>
            </a:extLst>
          </p:cNvPr>
          <p:cNvGrpSpPr/>
          <p:nvPr/>
        </p:nvGrpSpPr>
        <p:grpSpPr>
          <a:xfrm>
            <a:off x="3158466" y="184907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3F5F-3A1C-8F3F-0655-6250D0EF74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AAF0FD-FA17-50B5-5C5C-4174BEF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1B8AF1-4353-1E93-78F2-387F3143C1C2}"/>
              </a:ext>
            </a:extLst>
          </p:cNvPr>
          <p:cNvGrpSpPr/>
          <p:nvPr/>
        </p:nvGrpSpPr>
        <p:grpSpPr>
          <a:xfrm>
            <a:off x="3881598" y="2275217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793B6-37E2-6C1A-3036-5EAD4D1533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E3BF99-C402-D6F7-9777-207025D85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6D7A32-FA32-9590-10E2-5C14C282C28B}"/>
              </a:ext>
            </a:extLst>
          </p:cNvPr>
          <p:cNvGrpSpPr/>
          <p:nvPr/>
        </p:nvGrpSpPr>
        <p:grpSpPr>
          <a:xfrm>
            <a:off x="3570696" y="2693747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843A12-FEE7-172F-012F-36A92021543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03CC28-EEEA-33E5-6CAB-CBCD3BA6B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9ADFA2-3E47-A9FF-9936-CEF482AB5183}"/>
              </a:ext>
            </a:extLst>
          </p:cNvPr>
          <p:cNvGrpSpPr/>
          <p:nvPr/>
        </p:nvGrpSpPr>
        <p:grpSpPr>
          <a:xfrm>
            <a:off x="4145875" y="37211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A0E647-2ED8-A0D2-7B02-54094D1B4D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019290-67B8-198A-0B5E-CAD098914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15DC9D-4C28-0BB6-DA4A-0E667EA943E7}"/>
              </a:ext>
            </a:extLst>
          </p:cNvPr>
          <p:cNvGrpSpPr/>
          <p:nvPr/>
        </p:nvGrpSpPr>
        <p:grpSpPr>
          <a:xfrm>
            <a:off x="3305335" y="420569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A8205C-E55C-9B2F-88BE-3E9E02FC2B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8C5E41-E0A8-9EDB-EF27-95C419E5A0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318778-9E25-75FC-CCE5-141196EB2C03}"/>
              </a:ext>
            </a:extLst>
          </p:cNvPr>
          <p:cNvGrpSpPr/>
          <p:nvPr/>
        </p:nvGrpSpPr>
        <p:grpSpPr>
          <a:xfrm>
            <a:off x="3897763" y="45475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15B922-ED1B-A248-9460-4DCAA3CA42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D34FE28-6E4A-DBAE-5216-E00B745EA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C4D002-C1FE-F141-AD16-12FBEFEFF342}"/>
              </a:ext>
            </a:extLst>
          </p:cNvPr>
          <p:cNvGrpSpPr/>
          <p:nvPr/>
        </p:nvGrpSpPr>
        <p:grpSpPr>
          <a:xfrm>
            <a:off x="2773191" y="351580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F3DDB5-4AD5-0AB7-5027-5194E3308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6723B5-F1A9-44C2-3FD9-728BE6F5D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35D340-C8BB-B4D7-B54C-B242C8A11BE4}"/>
              </a:ext>
            </a:extLst>
          </p:cNvPr>
          <p:cNvGrpSpPr/>
          <p:nvPr/>
        </p:nvGrpSpPr>
        <p:grpSpPr>
          <a:xfrm>
            <a:off x="4335187" y="4758696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31189E-BD0A-1CD7-FAFE-409265964D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AF269C8-4459-85E1-D575-00F4AEC03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2535304C-FB36-B80D-C792-161173F3ACA1}"/>
              </a:ext>
            </a:extLst>
          </p:cNvPr>
          <p:cNvSpPr/>
          <p:nvPr/>
        </p:nvSpPr>
        <p:spPr>
          <a:xfrm>
            <a:off x="6060017" y="2510010"/>
            <a:ext cx="2300749" cy="921775"/>
          </a:xfrm>
          <a:prstGeom prst="wedgeRectCallout">
            <a:avLst>
              <a:gd name="adj1" fmla="val -100793"/>
              <a:gd name="adj2" fmla="val -55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Every </a:t>
            </a:r>
            <a:r>
              <a:rPr lang="en-US" b="1" dirty="0">
                <a:solidFill>
                  <a:srgbClr val="FFFF00"/>
                </a:solidFill>
              </a:rPr>
              <a:t>datapoint </a:t>
            </a:r>
            <a:r>
              <a:rPr lang="en-US" b="1" dirty="0">
                <a:solidFill>
                  <a:schemeClr val="bg1"/>
                </a:solidFill>
              </a:rPr>
              <a:t> belongs to just one </a:t>
            </a:r>
            <a:r>
              <a:rPr lang="en-US" b="1" dirty="0">
                <a:solidFill>
                  <a:srgbClr val="FFFF00"/>
                </a:solidFill>
              </a:rPr>
              <a:t>cluster 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/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datapoint </a:t>
                </a:r>
                <a:r>
                  <a:rPr lang="en-US" b="1" dirty="0">
                    <a:solidFill>
                      <a:schemeClr val="bg1"/>
                    </a:solidFill>
                  </a:rPr>
                  <a:t> has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  <a:blipFill>
                <a:blip r:embed="rId3"/>
                <a:stretch>
                  <a:fillRect t="-261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/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cluster </a:t>
                </a:r>
                <a:r>
                  <a:rPr lang="en-US" b="1" dirty="0">
                    <a:solidFill>
                      <a:schemeClr val="bg1"/>
                    </a:solidFill>
                  </a:rPr>
                  <a:t>has a center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  <a:blipFill>
                <a:blip r:embed="rId4"/>
                <a:stretch>
                  <a:fillRect t="-19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6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11F53B-54C2-6594-59A0-88B7CCE0FC34}"/>
              </a:ext>
            </a:extLst>
          </p:cNvPr>
          <p:cNvGrpSpPr/>
          <p:nvPr/>
        </p:nvGrpSpPr>
        <p:grpSpPr>
          <a:xfrm>
            <a:off x="7580576" y="5180531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5EB6976-CF25-A259-4034-705125E71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B90E2E-5746-22CA-0F2B-1A850985B9E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9BE3F9-7FF8-3418-9799-B044B542CE42}"/>
              </a:ext>
            </a:extLst>
          </p:cNvPr>
          <p:cNvGrpSpPr/>
          <p:nvPr/>
        </p:nvGrpSpPr>
        <p:grpSpPr>
          <a:xfrm>
            <a:off x="4507584" y="539024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115E80D-2FFB-AE49-366C-0A0042E80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82A27-AD3E-1F85-E584-F7265EF239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4BC275-847D-D646-249F-7132433B1E28}"/>
              </a:ext>
            </a:extLst>
          </p:cNvPr>
          <p:cNvGrpSpPr/>
          <p:nvPr/>
        </p:nvGrpSpPr>
        <p:grpSpPr>
          <a:xfrm>
            <a:off x="4904105" y="600602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A1AC0F-6951-5DD7-4F16-80A8660EE5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16CC1B-A029-E109-19BA-160B7AB7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72F7A239-9123-E18E-5475-6C4F5DE410B3}"/>
              </a:ext>
            </a:extLst>
          </p:cNvPr>
          <p:cNvSpPr/>
          <p:nvPr/>
        </p:nvSpPr>
        <p:spPr>
          <a:xfrm>
            <a:off x="6088681" y="3628920"/>
            <a:ext cx="2328091" cy="1286963"/>
          </a:xfrm>
          <a:prstGeom prst="wedgeRectCallout">
            <a:avLst>
              <a:gd name="adj1" fmla="val -141307"/>
              <a:gd name="adj2" fmla="val 34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number of datapoints belonging to a cluster is its </a:t>
            </a:r>
            <a:r>
              <a:rPr lang="en-US" b="1" dirty="0">
                <a:solidFill>
                  <a:srgbClr val="FFFF00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/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point (center) of a cluster is the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average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of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of all the datapoints that belong to that cluster </a:t>
                </a:r>
              </a:p>
            </p:txBody>
          </p:sp>
        </mc:Choice>
        <mc:Fallback xmlns="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3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E63DD-9D79-60D7-EFAB-79488905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" y="1532461"/>
            <a:ext cx="7366962" cy="4823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1963288-803D-C1C5-B551-30EB72E7E023}"/>
              </a:ext>
            </a:extLst>
          </p:cNvPr>
          <p:cNvGrpSpPr/>
          <p:nvPr/>
        </p:nvGrpSpPr>
        <p:grpSpPr>
          <a:xfrm>
            <a:off x="4919813" y="2561197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175B24-4360-A367-581B-8836BBEF5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015CB7-FF14-10B9-4858-FEE00160FA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3CF936-0716-B48D-0E60-BD92CBAA0360}"/>
              </a:ext>
            </a:extLst>
          </p:cNvPr>
          <p:cNvGrpSpPr/>
          <p:nvPr/>
        </p:nvGrpSpPr>
        <p:grpSpPr>
          <a:xfrm>
            <a:off x="8150194" y="2781566"/>
            <a:ext cx="706494" cy="369332"/>
            <a:chOff x="4704120" y="2356972"/>
            <a:chExt cx="706494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86650E-7E59-8AFD-69E9-608001E2D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651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AE05E-4E26-A51D-7D7B-7C507F331D92}"/>
                </a:ext>
              </a:extLst>
            </p:cNvPr>
            <p:cNvSpPr txBox="1"/>
            <p:nvPr/>
          </p:nvSpPr>
          <p:spPr>
            <a:xfrm>
              <a:off x="5027156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A665E4-F5C8-5172-4756-8DB9D415F86C}"/>
              </a:ext>
            </a:extLst>
          </p:cNvPr>
          <p:cNvGrpSpPr/>
          <p:nvPr/>
        </p:nvGrpSpPr>
        <p:grpSpPr>
          <a:xfrm>
            <a:off x="4490995" y="34290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29835-94AD-C9C3-A4FE-A93F36653D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AB6829-59F6-3469-5B7E-AF9330A80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3FDDED-D8D9-6FA8-BE70-77559458C0D5}"/>
              </a:ext>
            </a:extLst>
          </p:cNvPr>
          <p:cNvGrpSpPr/>
          <p:nvPr/>
        </p:nvGrpSpPr>
        <p:grpSpPr>
          <a:xfrm>
            <a:off x="7091795" y="3872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24B62D-74A4-1D85-450F-62AE3D479D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27CA3F-8E28-1F92-D93B-CFC51D3BD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22020D-1F06-4EF9-DBDF-959DCD8CC941}"/>
              </a:ext>
            </a:extLst>
          </p:cNvPr>
          <p:cNvGrpSpPr/>
          <p:nvPr/>
        </p:nvGrpSpPr>
        <p:grpSpPr>
          <a:xfrm>
            <a:off x="4025242" y="4073333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A2B519-57A2-E3AE-6A80-C981D4A212F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E3A28E-A3F1-372A-0C52-29797C3E7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184ED1-D222-DF42-FA92-3B3A9BA6A036}"/>
              </a:ext>
            </a:extLst>
          </p:cNvPr>
          <p:cNvGrpSpPr/>
          <p:nvPr/>
        </p:nvGrpSpPr>
        <p:grpSpPr>
          <a:xfrm>
            <a:off x="2720605" y="472028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A1E9F0-B114-2F11-958B-941740F332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4C99ED7-6FE5-FE1B-953E-4F7AC389F1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3C9CA-E5C2-79D5-86EC-1E21058F3407}"/>
              </a:ext>
            </a:extLst>
          </p:cNvPr>
          <p:cNvGrpSpPr/>
          <p:nvPr/>
        </p:nvGrpSpPr>
        <p:grpSpPr>
          <a:xfrm>
            <a:off x="3888504" y="516149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FE8B45-2BA0-406E-3E9F-6ABD257C93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4CFE2A2-EBBE-0ABC-18F2-6427611EC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52595E-8825-844F-C445-3C1A655C65E8}"/>
              </a:ext>
            </a:extLst>
          </p:cNvPr>
          <p:cNvGrpSpPr/>
          <p:nvPr/>
        </p:nvGrpSpPr>
        <p:grpSpPr>
          <a:xfrm>
            <a:off x="3639478" y="559607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089E2E-36C0-5A12-ADB0-6BB3ACAF4A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054D3C-2FCF-2800-1D37-00BF25052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D676D9-C2AB-5B7D-4998-8822074B7DB9}"/>
              </a:ext>
            </a:extLst>
          </p:cNvPr>
          <p:cNvGrpSpPr/>
          <p:nvPr/>
        </p:nvGrpSpPr>
        <p:grpSpPr>
          <a:xfrm>
            <a:off x="3465765" y="450563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1692E6-7DAD-EBF6-538F-8CEC2D43C7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0B8049C-D3DC-56E9-4D13-317EBF015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3F6279-4BE7-7079-6568-05F9F81E61E8}"/>
              </a:ext>
            </a:extLst>
          </p:cNvPr>
          <p:cNvGrpSpPr/>
          <p:nvPr/>
        </p:nvGrpSpPr>
        <p:grpSpPr>
          <a:xfrm>
            <a:off x="2228583" y="6032399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03E884-D8BD-78F8-89ED-3B561ACA9D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043668-0EC9-F975-E08E-05D2829C5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44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267F0D-1915-B7D1-2712-FADD9174060A}"/>
              </a:ext>
            </a:extLst>
          </p:cNvPr>
          <p:cNvGrpSpPr/>
          <p:nvPr/>
        </p:nvGrpSpPr>
        <p:grpSpPr>
          <a:xfrm>
            <a:off x="3769562" y="160713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1784E97-F7A9-0270-A526-35AFFBF7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349E12-F033-F8F5-2A2E-8228705A21C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B208D3-4F66-F621-9AA9-16CCD28F368C}"/>
              </a:ext>
            </a:extLst>
          </p:cNvPr>
          <p:cNvGrpSpPr/>
          <p:nvPr/>
        </p:nvGrpSpPr>
        <p:grpSpPr>
          <a:xfrm>
            <a:off x="6110692" y="1835627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1FCD6A2-C9BB-E2B7-9C96-D41386106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DDD2F0-CCC8-9F53-F18C-D946AE5A98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D30B70-7CE9-357C-D237-A453C27B8477}"/>
              </a:ext>
            </a:extLst>
          </p:cNvPr>
          <p:cNvGrpSpPr/>
          <p:nvPr/>
        </p:nvGrpSpPr>
        <p:grpSpPr>
          <a:xfrm>
            <a:off x="3636323" y="206854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5D6C8-F2A4-D4FD-5FA9-21061DE63C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DF2F6CD-58C3-EEF1-5986-B11E56198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BEE8A-9D78-0D54-5AE0-810134F1A221}"/>
              </a:ext>
            </a:extLst>
          </p:cNvPr>
          <p:cNvGrpSpPr/>
          <p:nvPr/>
        </p:nvGrpSpPr>
        <p:grpSpPr>
          <a:xfrm>
            <a:off x="4363848" y="279325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A1F0DE-D4DE-CE95-AC68-8AB93BA627A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3A79F70-C3D3-FD61-ABED-195465C29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88F834-3590-5EF1-F5CD-F53F1687F2B3}"/>
              </a:ext>
            </a:extLst>
          </p:cNvPr>
          <p:cNvGrpSpPr/>
          <p:nvPr/>
        </p:nvGrpSpPr>
        <p:grpSpPr>
          <a:xfrm>
            <a:off x="7320062" y="3036051"/>
            <a:ext cx="1068643" cy="369332"/>
            <a:chOff x="3647644" y="5359159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83109F-A29D-DCD5-4667-F2AA303A3E5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DBA643-A4D2-F371-E65B-F4C0B372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5DFA90-C383-9CD4-5773-6F9DEA1BBDF5}"/>
              </a:ext>
            </a:extLst>
          </p:cNvPr>
          <p:cNvGrpSpPr/>
          <p:nvPr/>
        </p:nvGrpSpPr>
        <p:grpSpPr>
          <a:xfrm>
            <a:off x="3771391" y="3501775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448B9-8FD0-CEC9-AA4B-D37D70A45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5EB8EC-397B-6B54-7A36-68863417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A3DA6D0-CB2C-AD4C-E069-9352C6DBE0DF}"/>
              </a:ext>
            </a:extLst>
          </p:cNvPr>
          <p:cNvGrpSpPr/>
          <p:nvPr/>
        </p:nvGrpSpPr>
        <p:grpSpPr>
          <a:xfrm>
            <a:off x="5287610" y="3737415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DEFB51-7FBE-B430-46AF-BD7DB7264C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F6FC39C-5873-7E11-402C-397425B80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B026D1-3B3A-5632-1E59-438A41163094}"/>
              </a:ext>
            </a:extLst>
          </p:cNvPr>
          <p:cNvGrpSpPr/>
          <p:nvPr/>
        </p:nvGrpSpPr>
        <p:grpSpPr>
          <a:xfrm>
            <a:off x="4407462" y="3973185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587FB2-EDD0-6AF8-A86F-360D42C335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CBC26EE-6D01-D2E3-E444-F7ED32A15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FF17B0-0D15-982D-6491-D43B52DAD84A}"/>
              </a:ext>
            </a:extLst>
          </p:cNvPr>
          <p:cNvGrpSpPr/>
          <p:nvPr/>
        </p:nvGrpSpPr>
        <p:grpSpPr>
          <a:xfrm>
            <a:off x="3188447" y="3259324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DD22894-21AA-2093-DA8D-B5279C2BCC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63E194-C94C-D809-5DB6-67532FDDF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97D323-F7B4-4E01-AE09-CE70ABA86548}"/>
              </a:ext>
            </a:extLst>
          </p:cNvPr>
          <p:cNvGrpSpPr/>
          <p:nvPr/>
        </p:nvGrpSpPr>
        <p:grpSpPr>
          <a:xfrm>
            <a:off x="3369156" y="4214646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95A59D-48A2-0702-9AEF-05AF06202E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620EBCD-982F-239A-678C-13EA4242E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7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9708350-38C2-3DA2-AFB5-06E744AC9C02}"/>
              </a:ext>
            </a:extLst>
          </p:cNvPr>
          <p:cNvGrpSpPr/>
          <p:nvPr/>
        </p:nvGrpSpPr>
        <p:grpSpPr>
          <a:xfrm>
            <a:off x="4979771" y="494098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6C9D1E-E8E3-2635-F37F-5E8B49F32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0DAF57-AE5E-9397-3830-60C39F200E8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A4911F-132B-176F-85BA-FF40B9942269}"/>
              </a:ext>
            </a:extLst>
          </p:cNvPr>
          <p:cNvGrpSpPr/>
          <p:nvPr/>
        </p:nvGrpSpPr>
        <p:grpSpPr>
          <a:xfrm>
            <a:off x="3788057" y="5165688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BBE5369-21B1-0ECA-5C2B-7178C52A9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130C5E-E440-2854-9974-36BF9ED4396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5551B-A723-C84E-1394-D5C017AFADC6}"/>
              </a:ext>
            </a:extLst>
          </p:cNvPr>
          <p:cNvGrpSpPr/>
          <p:nvPr/>
        </p:nvGrpSpPr>
        <p:grpSpPr>
          <a:xfrm>
            <a:off x="5167630" y="5406822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ACEB4-11E3-776E-2564-B3F626FD406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47A3BC-A745-05D0-C97D-6AEB7FC60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33773E-096B-7DA8-B16A-C8478D6980A6}"/>
              </a:ext>
            </a:extLst>
          </p:cNvPr>
          <p:cNvGrpSpPr/>
          <p:nvPr/>
        </p:nvGrpSpPr>
        <p:grpSpPr>
          <a:xfrm>
            <a:off x="4507582" y="565617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D79FC1-353F-2078-1DA3-426ACA37703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A6C07C-35BA-37D7-4D50-3F0AF96BA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2CB8E3-13F4-EF80-F28D-D7DC568EBBDC}"/>
              </a:ext>
            </a:extLst>
          </p:cNvPr>
          <p:cNvGrpSpPr/>
          <p:nvPr/>
        </p:nvGrpSpPr>
        <p:grpSpPr>
          <a:xfrm>
            <a:off x="3752903" y="5881272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03ECE7-1C7E-DD2D-9659-3D1A65D7FF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64F4DE2-60F7-FC9F-2731-4CC4EE591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D3C0AC-27BD-0800-E00B-C00207B4FDC2}"/>
              </a:ext>
            </a:extLst>
          </p:cNvPr>
          <p:cNvGrpSpPr/>
          <p:nvPr/>
        </p:nvGrpSpPr>
        <p:grpSpPr>
          <a:xfrm>
            <a:off x="4133185" y="612365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235D91-6567-9AB3-7A6C-DCB3728188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6F9CEB-1DD7-E909-7A54-0675970C1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BA10056F-DB52-099F-2028-8D388390B374}"/>
              </a:ext>
            </a:extLst>
          </p:cNvPr>
          <p:cNvSpPr/>
          <p:nvPr/>
        </p:nvSpPr>
        <p:spPr>
          <a:xfrm>
            <a:off x="6501077" y="5241228"/>
            <a:ext cx="2446078" cy="1009376"/>
          </a:xfrm>
          <a:prstGeom prst="wedgeRectCallout">
            <a:avLst>
              <a:gd name="adj1" fmla="val -88296"/>
              <a:gd name="adj2" fmla="val 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Datapoints are assigned to an initial cluster in a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round-robin</a:t>
            </a:r>
            <a:r>
              <a:rPr lang="en-US" b="1" dirty="0">
                <a:solidFill>
                  <a:schemeClr val="bg1"/>
                </a:solidFill>
              </a:rPr>
              <a:t> fashion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1EF7E-3D5F-7F8F-9DFE-FC3E3DB683E9}"/>
              </a:ext>
            </a:extLst>
          </p:cNvPr>
          <p:cNvGrpSpPr/>
          <p:nvPr/>
        </p:nvGrpSpPr>
        <p:grpSpPr>
          <a:xfrm>
            <a:off x="3683121" y="1534044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1502D3-C001-1E65-B405-8AA230E2C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181DB-ABBB-E02E-B667-136A2AA38F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43A71-F3D3-0C03-7B89-EE5A4C8CD103}"/>
              </a:ext>
            </a:extLst>
          </p:cNvPr>
          <p:cNvGrpSpPr/>
          <p:nvPr/>
        </p:nvGrpSpPr>
        <p:grpSpPr>
          <a:xfrm>
            <a:off x="3232699" y="175966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DFD40A-3BEB-4E85-3718-8BD1C433A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E60B57-8BEB-FC52-96A8-363E4B75B1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5893E7-2FB5-3222-058F-47DE06A79119}"/>
              </a:ext>
            </a:extLst>
          </p:cNvPr>
          <p:cNvGrpSpPr/>
          <p:nvPr/>
        </p:nvGrpSpPr>
        <p:grpSpPr>
          <a:xfrm>
            <a:off x="2975670" y="209353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18D8E7-4563-732C-3C8D-35C7BDC077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30CCB8-4359-9EA7-3914-3B3B7A9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158844-B3CB-2AE1-D5C3-5B039AA89416}"/>
              </a:ext>
            </a:extLst>
          </p:cNvPr>
          <p:cNvGrpSpPr/>
          <p:nvPr/>
        </p:nvGrpSpPr>
        <p:grpSpPr>
          <a:xfrm>
            <a:off x="6111531" y="2482132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0D14FC-4B44-7A52-225A-01FD6ADA48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DD1659-68FD-642B-48F8-0F20228B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D636C-D349-4649-0656-F1DF0F643484}"/>
              </a:ext>
            </a:extLst>
          </p:cNvPr>
          <p:cNvGrpSpPr/>
          <p:nvPr/>
        </p:nvGrpSpPr>
        <p:grpSpPr>
          <a:xfrm>
            <a:off x="2621251" y="2943890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7E1994-4170-8E11-BB8F-B396934CAFF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49A7E9-5AEC-B64F-3CA3-C58C41E55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B7B049-C712-D32E-FB25-41BF85362079}"/>
              </a:ext>
            </a:extLst>
          </p:cNvPr>
          <p:cNvGrpSpPr/>
          <p:nvPr/>
        </p:nvGrpSpPr>
        <p:grpSpPr>
          <a:xfrm>
            <a:off x="2852723" y="3646693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63244A-476C-0CCB-805B-B7E6F46AEB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B5C7DCA-F4AD-EA83-3A41-75BB4FA31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1D92B1-A7D0-E5B6-E78D-C67C8DA521BC}"/>
              </a:ext>
            </a:extLst>
          </p:cNvPr>
          <p:cNvSpPr/>
          <p:nvPr/>
        </p:nvSpPr>
        <p:spPr>
          <a:xfrm>
            <a:off x="2483644" y="3262390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FA3406-CC41-575D-D472-BCB1494C2B73}"/>
              </a:ext>
            </a:extLst>
          </p:cNvPr>
          <p:cNvSpPr/>
          <p:nvPr/>
        </p:nvSpPr>
        <p:spPr>
          <a:xfrm>
            <a:off x="3441187" y="3266473"/>
            <a:ext cx="2067697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52ABFA-C4B3-6490-1CAC-6FF6D2FED9CD}"/>
              </a:ext>
            </a:extLst>
          </p:cNvPr>
          <p:cNvSpPr/>
          <p:nvPr/>
        </p:nvSpPr>
        <p:spPr>
          <a:xfrm>
            <a:off x="5643636" y="3262390"/>
            <a:ext cx="91456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AFB7C2-28FF-1187-BA5F-D1F621CB9C2A}"/>
              </a:ext>
            </a:extLst>
          </p:cNvPr>
          <p:cNvSpPr/>
          <p:nvPr/>
        </p:nvSpPr>
        <p:spPr>
          <a:xfrm>
            <a:off x="2483644" y="3954063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CB9130-8998-52E9-F7B8-D3F080B7E2E4}"/>
              </a:ext>
            </a:extLst>
          </p:cNvPr>
          <p:cNvSpPr/>
          <p:nvPr/>
        </p:nvSpPr>
        <p:spPr>
          <a:xfrm>
            <a:off x="3445652" y="3958990"/>
            <a:ext cx="131410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4C36F-BA0E-7F77-54F6-89EF920F36E9}"/>
              </a:ext>
            </a:extLst>
          </p:cNvPr>
          <p:cNvGrpSpPr/>
          <p:nvPr/>
        </p:nvGrpSpPr>
        <p:grpSpPr>
          <a:xfrm>
            <a:off x="5107188" y="458871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3D4FDF-2D20-5526-A049-FD3D2E667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14D7F9-2997-12C7-42E1-5499E64446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80AC49-F827-48B8-1F5F-7984D0E6DEF9}"/>
              </a:ext>
            </a:extLst>
          </p:cNvPr>
          <p:cNvGrpSpPr/>
          <p:nvPr/>
        </p:nvGrpSpPr>
        <p:grpSpPr>
          <a:xfrm>
            <a:off x="3001070" y="482461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EC0EF8E-153C-F6BA-F544-7051AEFE9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F22289-651A-0669-DA72-126CAEF79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E7FC3-4B24-38E6-55A5-1D6C9A4C3A26}"/>
              </a:ext>
            </a:extLst>
          </p:cNvPr>
          <p:cNvGrpSpPr/>
          <p:nvPr/>
        </p:nvGrpSpPr>
        <p:grpSpPr>
          <a:xfrm>
            <a:off x="4342427" y="505301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8A3706-72D9-FA3A-097D-A7F60D4959A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931021-3A55-1692-1C8D-61B4A4FBE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FACD54-67A4-C11D-40C8-4A1221D87C53}"/>
              </a:ext>
            </a:extLst>
          </p:cNvPr>
          <p:cNvGrpSpPr/>
          <p:nvPr/>
        </p:nvGrpSpPr>
        <p:grpSpPr>
          <a:xfrm>
            <a:off x="4846630" y="5298401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201983-EDE1-C08D-8586-E9D4BDFE9C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828BB4-B21B-9FAB-4623-54A7892E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ABF311-98BC-F5D1-2769-53516D6AB0E9}"/>
              </a:ext>
            </a:extLst>
          </p:cNvPr>
          <p:cNvGrpSpPr/>
          <p:nvPr/>
        </p:nvGrpSpPr>
        <p:grpSpPr>
          <a:xfrm>
            <a:off x="2436016" y="553231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1A38E4-A0A9-D022-DA49-CDF7DDBAAE4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50CEBC6-94DC-2F51-D456-382C5B7BB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9B5F47-BA54-AB11-7352-F0C282200C13}"/>
              </a:ext>
            </a:extLst>
          </p:cNvPr>
          <p:cNvGrpSpPr/>
          <p:nvPr/>
        </p:nvGrpSpPr>
        <p:grpSpPr>
          <a:xfrm>
            <a:off x="2444836" y="599024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F81571-5B76-B3F8-6B15-CAFF0179FD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AC2AEE-93B8-418A-CEC4-F5681CF7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96B5D-355A-4644-5DDB-AF828D5DE04E}"/>
              </a:ext>
            </a:extLst>
          </p:cNvPr>
          <p:cNvGrpSpPr/>
          <p:nvPr/>
        </p:nvGrpSpPr>
        <p:grpSpPr>
          <a:xfrm>
            <a:off x="3981308" y="57469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88614-C440-86F5-DE4B-CF0F76182F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83546A5-2FEF-F0EA-D0FE-86DA0D7DD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87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0E744-4D9C-FB6E-2DB7-D2493E70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28" y="1504505"/>
            <a:ext cx="6257143" cy="47619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FFB363B-AA84-9407-7521-4C284B5278D1}"/>
              </a:ext>
            </a:extLst>
          </p:cNvPr>
          <p:cNvGrpSpPr/>
          <p:nvPr/>
        </p:nvGrpSpPr>
        <p:grpSpPr>
          <a:xfrm>
            <a:off x="4856809" y="160646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8412CB-4C54-6B20-D6F1-747C0F3BE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13581-46AB-CEA0-478A-9738D08709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04C0F-8FC2-62F1-8C80-C38936701019}"/>
              </a:ext>
            </a:extLst>
          </p:cNvPr>
          <p:cNvGrpSpPr/>
          <p:nvPr/>
        </p:nvGrpSpPr>
        <p:grpSpPr>
          <a:xfrm>
            <a:off x="3793006" y="186278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51299A-A495-24EC-52CE-42188DBDE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0B360-D29D-F676-7D43-8C0839604F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0D9DC-7A9D-E5C4-7453-AB66A39D6CDB}"/>
              </a:ext>
            </a:extLst>
          </p:cNvPr>
          <p:cNvGrpSpPr/>
          <p:nvPr/>
        </p:nvGrpSpPr>
        <p:grpSpPr>
          <a:xfrm>
            <a:off x="3950815" y="2899662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A31A7C-AB2B-34E9-F553-D84A2E30B4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7091CE-3806-DDE2-39C2-BE7246252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9C129E-BAFE-73D4-47A1-88A93C957864}"/>
              </a:ext>
            </a:extLst>
          </p:cNvPr>
          <p:cNvGrpSpPr/>
          <p:nvPr/>
        </p:nvGrpSpPr>
        <p:grpSpPr>
          <a:xfrm>
            <a:off x="4537639" y="31851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4E5F2-BBA2-43A3-77E4-6F9B24E7E95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3CCE1D-709C-7419-2773-B6A4531D4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CE8898-6F7B-BB30-6FF2-B9C6E702431A}"/>
              </a:ext>
            </a:extLst>
          </p:cNvPr>
          <p:cNvGrpSpPr/>
          <p:nvPr/>
        </p:nvGrpSpPr>
        <p:grpSpPr>
          <a:xfrm>
            <a:off x="4164379" y="3434130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EDBA31-3475-BC23-7F1C-764EFC165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9B83C0-733A-DA6E-8538-865280637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A8B8C62-0636-677A-15A9-1C3B90CE43BB}"/>
              </a:ext>
            </a:extLst>
          </p:cNvPr>
          <p:cNvGrpSpPr/>
          <p:nvPr/>
        </p:nvGrpSpPr>
        <p:grpSpPr>
          <a:xfrm>
            <a:off x="4656958" y="405485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402823-C109-F8F6-2695-1C161DF41A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945E79-2E15-E50E-0334-8D6D5BD55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6FDC0D-9C86-AE99-6D22-9CAFA2A2C612}"/>
              </a:ext>
            </a:extLst>
          </p:cNvPr>
          <p:cNvGrpSpPr/>
          <p:nvPr/>
        </p:nvGrpSpPr>
        <p:grpSpPr>
          <a:xfrm>
            <a:off x="4692497" y="457074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1E89A3-B670-50E3-6C2D-22EA61BE9A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8E4E69-3D52-D27E-BE8C-DED1DAFEE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E80E5F-AE41-A409-B710-AFB3E4F04DEE}"/>
              </a:ext>
            </a:extLst>
          </p:cNvPr>
          <p:cNvGrpSpPr/>
          <p:nvPr/>
        </p:nvGrpSpPr>
        <p:grpSpPr>
          <a:xfrm>
            <a:off x="5848313" y="5251536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BED8EB-5A0C-17D8-36A8-9DDDFE9D78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C0E9E71-1E57-92D7-FC6B-1DFBF28C7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D2E387-223A-2152-60CD-16650225AC03}"/>
              </a:ext>
            </a:extLst>
          </p:cNvPr>
          <p:cNvGrpSpPr/>
          <p:nvPr/>
        </p:nvGrpSpPr>
        <p:grpSpPr>
          <a:xfrm>
            <a:off x="4787884" y="3678662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EEB685-388C-2C8F-A9DE-CD2F56224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146791-2FF6-2978-B267-DBFBB4991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A7F24E-87E6-81A3-D219-3FC8D5856DEF}"/>
              </a:ext>
            </a:extLst>
          </p:cNvPr>
          <p:cNvGrpSpPr/>
          <p:nvPr/>
        </p:nvGrpSpPr>
        <p:grpSpPr>
          <a:xfrm>
            <a:off x="5309997" y="5669678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2729F7-D4C1-5B99-2118-E39FC08E61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52F044-2D9F-DB9C-04D8-AB722AEB6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5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blipFill>
                <a:blip r:embed="rId3"/>
                <a:stretch>
                  <a:fillRect t="-4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blipFill>
                <a:blip r:embed="rId4"/>
                <a:stretch>
                  <a:fillRect l="-215" t="-1923" b="-3076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65351" y="3178277"/>
            <a:ext cx="7613297" cy="1740310"/>
            <a:chOff x="628650" y="3406877"/>
            <a:chExt cx="7613297" cy="1740310"/>
          </a:xfrm>
        </p:grpSpPr>
        <p:grpSp>
          <p:nvGrpSpPr>
            <p:cNvPr id="8" name="Group 7"/>
            <p:cNvGrpSpPr/>
            <p:nvPr/>
          </p:nvGrpSpPr>
          <p:grpSpPr>
            <a:xfrm>
              <a:off x="902053" y="3492099"/>
              <a:ext cx="7339894" cy="1560015"/>
              <a:chOff x="781664" y="3492099"/>
              <a:chExt cx="7339894" cy="1560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41" t="-1961" r="-2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"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628650" y="3406877"/>
              <a:ext cx="7608324" cy="1740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186E39-1014-40A2-81A2-6419FCFF570C}"/>
              </a:ext>
            </a:extLst>
          </p:cNvPr>
          <p:cNvSpPr txBox="1"/>
          <p:nvPr/>
        </p:nvSpPr>
        <p:spPr>
          <a:xfrm>
            <a:off x="1795616" y="6001419"/>
            <a:ext cx="55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 we will set aside the summation operator for now…</a:t>
            </a:r>
          </a:p>
        </p:txBody>
      </p:sp>
    </p:spTree>
    <p:extLst>
      <p:ext uri="{BB962C8B-B14F-4D97-AF65-F5344CB8AC3E}">
        <p14:creationId xmlns:p14="http://schemas.microsoft.com/office/powerpoint/2010/main" val="18103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0C8096C-9BB3-1C57-CAF1-5744CD73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7" y="1652589"/>
            <a:ext cx="5961905" cy="40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8B449-F24C-86FB-81E1-BF62ED8DAE72}"/>
              </a:ext>
            </a:extLst>
          </p:cNvPr>
          <p:cNvGrpSpPr/>
          <p:nvPr/>
        </p:nvGrpSpPr>
        <p:grpSpPr>
          <a:xfrm>
            <a:off x="3922582" y="191405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4F20E1-E1B0-93F2-B867-A66B274BF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EC67-C411-78C9-B71A-4D93E0583D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38AE-1DE5-4D54-AE1D-60DB8E3B0277}"/>
              </a:ext>
            </a:extLst>
          </p:cNvPr>
          <p:cNvGrpSpPr/>
          <p:nvPr/>
        </p:nvGrpSpPr>
        <p:grpSpPr>
          <a:xfrm>
            <a:off x="5661827" y="217991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89064C-6FFA-DB0B-5A15-DABFF142C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92012E-F99D-4745-65ED-8153FE65E3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FE38E-01A5-0836-D247-6CDD6C4939CB}"/>
              </a:ext>
            </a:extLst>
          </p:cNvPr>
          <p:cNvGrpSpPr/>
          <p:nvPr/>
        </p:nvGrpSpPr>
        <p:grpSpPr>
          <a:xfrm>
            <a:off x="4997046" y="243631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A66B09-7C81-0395-F989-03BAC3F7C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6BA71C-5785-9447-FFBB-1314076AC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1BE5E9-2845-625E-4925-3E6CE07CABE1}"/>
              </a:ext>
            </a:extLst>
          </p:cNvPr>
          <p:cNvGrpSpPr/>
          <p:nvPr/>
        </p:nvGrpSpPr>
        <p:grpSpPr>
          <a:xfrm>
            <a:off x="4477136" y="272085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BEAF-1516-7BC4-A356-8637B988BD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8A7B19C-92EB-FA42-48DB-130B4B23E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74C45-2BC0-0FB8-2A09-2887D1F0DC4A}"/>
              </a:ext>
            </a:extLst>
          </p:cNvPr>
          <p:cNvGrpSpPr/>
          <p:nvPr/>
        </p:nvGrpSpPr>
        <p:grpSpPr>
          <a:xfrm>
            <a:off x="6939969" y="295422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A3EFE-BF6D-4ADE-DA76-35185371C9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665799-AD35-9ABA-7C9F-4B396A193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37E83-8536-1FB0-17B7-3E9466E04718}"/>
              </a:ext>
            </a:extLst>
          </p:cNvPr>
          <p:cNvGrpSpPr/>
          <p:nvPr/>
        </p:nvGrpSpPr>
        <p:grpSpPr>
          <a:xfrm>
            <a:off x="5508155" y="374006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14D302-E700-7248-6E04-8DAD6AF47C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CF2916-C3BA-5B8E-3140-E7016EAC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5CE65B-D22F-B7F7-A7D7-26CC94448D7D}"/>
              </a:ext>
            </a:extLst>
          </p:cNvPr>
          <p:cNvGrpSpPr/>
          <p:nvPr/>
        </p:nvGrpSpPr>
        <p:grpSpPr>
          <a:xfrm>
            <a:off x="6016483" y="3996709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FA09E-38FC-95E2-B8A8-63FC9B2052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7BDCA9-33A6-DB77-BCFB-C038BEAD4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E2E32B-9A4C-DCBE-27FC-DFFE75A80A04}"/>
              </a:ext>
            </a:extLst>
          </p:cNvPr>
          <p:cNvGrpSpPr/>
          <p:nvPr/>
        </p:nvGrpSpPr>
        <p:grpSpPr>
          <a:xfrm>
            <a:off x="6047215" y="426260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C518B-D2C2-86C2-75E6-7F0BB69B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2607564-9583-D7C6-C816-E8A86CCFB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87379E-85CF-662C-7524-97D724F9115A}"/>
              </a:ext>
            </a:extLst>
          </p:cNvPr>
          <p:cNvGrpSpPr/>
          <p:nvPr/>
        </p:nvGrpSpPr>
        <p:grpSpPr>
          <a:xfrm>
            <a:off x="5091786" y="320151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E9739A-95ED-A2F4-2265-9E431A10D7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592DFE-05C0-C1A2-0376-4648D0EF3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826740-BABE-4660-C832-ACC995A82477}"/>
              </a:ext>
            </a:extLst>
          </p:cNvPr>
          <p:cNvGrpSpPr/>
          <p:nvPr/>
        </p:nvGrpSpPr>
        <p:grpSpPr>
          <a:xfrm>
            <a:off x="6476320" y="477235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0D8102-E70B-57A8-F926-F4BAD8B166D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51ECAE-FD59-426F-30E9-2027DC79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6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080FE3-DD43-A85A-AD11-F609CA66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/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All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start at (0,0) </a:t>
                </a:r>
              </a:p>
            </p:txBody>
          </p:sp>
        </mc:Choice>
        <mc:Fallback xmlns="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blipFill>
                <a:blip r:embed="rId3"/>
                <a:stretch>
                  <a:fillRect l="-116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 Callout 2 6">
            <a:extLst>
              <a:ext uri="{FF2B5EF4-FFF2-40B4-BE49-F238E27FC236}">
                <a16:creationId xmlns:a16="http://schemas.microsoft.com/office/drawing/2014/main" id="{F141C5F2-605C-B537-9D24-6F024B67F96C}"/>
              </a:ext>
            </a:extLst>
          </p:cNvPr>
          <p:cNvSpPr/>
          <p:nvPr/>
        </p:nvSpPr>
        <p:spPr>
          <a:xfrm>
            <a:off x="2286000" y="3361284"/>
            <a:ext cx="2286000" cy="1161143"/>
          </a:xfrm>
          <a:prstGeom prst="borderCallout2">
            <a:avLst>
              <a:gd name="adj1" fmla="val -9414"/>
              <a:gd name="adj2" fmla="val 73861"/>
              <a:gd name="adj3" fmla="val -42643"/>
              <a:gd name="adj4" fmla="val 90056"/>
              <a:gd name="adj5" fmla="val -29971"/>
              <a:gd name="adj6" fmla="val 11037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points are initially assigned in a round-robin fashion to an arbitrary cluster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4102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2AC90-EBB9-A389-7465-B2444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/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blipFill>
                <a:blip r:embed="rId3"/>
                <a:stretch>
                  <a:fillRect l="-600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/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points are assigned to the cluster with closest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 </a:t>
                </a:r>
              </a:p>
            </p:txBody>
          </p:sp>
        </mc:Choice>
        <mc:Fallback xmlns="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blipFill>
                <a:blip r:embed="rId4"/>
                <a:stretch>
                  <a:fillRect t="-3061" b="-765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2 7">
            <a:extLst>
              <a:ext uri="{FF2B5EF4-FFF2-40B4-BE49-F238E27FC236}">
                <a16:creationId xmlns:a16="http://schemas.microsoft.com/office/drawing/2014/main" id="{B133F655-3E38-DE8D-804C-4991D30ED4B8}"/>
              </a:ext>
            </a:extLst>
          </p:cNvPr>
          <p:cNvSpPr/>
          <p:nvPr/>
        </p:nvSpPr>
        <p:spPr>
          <a:xfrm>
            <a:off x="6626678" y="2862496"/>
            <a:ext cx="1719943" cy="1161143"/>
          </a:xfrm>
          <a:prstGeom prst="borderCallout2">
            <a:avLst>
              <a:gd name="adj1" fmla="val 47094"/>
              <a:gd name="adj2" fmla="val -6153"/>
              <a:gd name="adj3" fmla="val 55613"/>
              <a:gd name="adj4" fmla="val -40145"/>
              <a:gd name="adj5" fmla="val 98120"/>
              <a:gd name="adj6" fmla="val -50248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algorithm is trying to converge to three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7373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82C21-F5A6-43E4-6CC3-48056644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316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F8E01-7B4C-623B-F75F-6CF96292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814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2231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6EE30-B878-185A-8151-7B50B623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/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blipFill>
                <a:blip r:embed="rId4"/>
                <a:stretch>
                  <a:fillRect l="-701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6">
            <a:extLst>
              <a:ext uri="{FF2B5EF4-FFF2-40B4-BE49-F238E27FC236}">
                <a16:creationId xmlns:a16="http://schemas.microsoft.com/office/drawing/2014/main" id="{72F4B17C-BCA9-3F40-64CC-CA2C74D2CE63}"/>
              </a:ext>
            </a:extLst>
          </p:cNvPr>
          <p:cNvSpPr/>
          <p:nvPr/>
        </p:nvSpPr>
        <p:spPr>
          <a:xfrm>
            <a:off x="1887571" y="2765619"/>
            <a:ext cx="1719943" cy="1161143"/>
          </a:xfrm>
          <a:prstGeom prst="borderCallout2">
            <a:avLst>
              <a:gd name="adj1" fmla="val 25957"/>
              <a:gd name="adj2" fmla="val 104258"/>
              <a:gd name="adj3" fmla="val 1328"/>
              <a:gd name="adj4" fmla="val 142702"/>
              <a:gd name="adj5" fmla="val 19242"/>
              <a:gd name="adj6" fmla="val 17481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data points have changed their cluster assignment</a:t>
            </a:r>
          </a:p>
        </p:txBody>
      </p:sp>
    </p:spTree>
    <p:extLst>
      <p:ext uri="{BB962C8B-B14F-4D97-AF65-F5344CB8AC3E}">
        <p14:creationId xmlns:p14="http://schemas.microsoft.com/office/powerpoint/2010/main" val="26338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651194"/>
            <a:ext cx="8854832" cy="4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2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n-Dimensional 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6" y="1468581"/>
            <a:ext cx="4657969" cy="48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6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5F624-00C6-E830-FFE8-3BECE38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6134015" y="311967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929F7-6AE1-9DBA-E73D-62F4741C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6" y="4585836"/>
            <a:ext cx="1961905" cy="152381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9E6843B-0DE3-2CB7-8934-ADFB59659BBD}"/>
              </a:ext>
            </a:extLst>
          </p:cNvPr>
          <p:cNvSpPr/>
          <p:nvPr/>
        </p:nvSpPr>
        <p:spPr>
          <a:xfrm>
            <a:off x="788910" y="4585836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blipFill>
                <a:blip r:embed="rId3"/>
                <a:stretch>
                  <a:fillRect l="-287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8419" y="3325760"/>
            <a:ext cx="250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S to have a </a:t>
            </a:r>
            <a:r>
              <a:rPr lang="en-US" b="1" dirty="0"/>
              <a:t>minimum</a:t>
            </a:r>
            <a:r>
              <a:rPr lang="en-US" dirty="0"/>
              <a:t>, these partial derivatives must exist: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45890-F688-52A0-F724-D0B717E8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a data outlier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30739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F88C01-AE15-EECA-F0D4-B34D7043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D2D78-48D5-C76F-EACC-44B28D19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167144" y="286484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8EBF6F-E32F-6070-C9BF-C38AA98F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580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8EA50-3CB1-F6CD-8BA8-CFC2EA79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6054307" y="2267857"/>
            <a:ext cx="1345293" cy="1161143"/>
          </a:xfrm>
          <a:prstGeom prst="borderCallout2">
            <a:avLst>
              <a:gd name="adj1" fmla="val 48887"/>
              <a:gd name="adj2" fmla="val -4350"/>
              <a:gd name="adj3" fmla="val 60070"/>
              <a:gd name="adj4" fmla="val -23470"/>
              <a:gd name="adj5" fmla="val 120977"/>
              <a:gd name="adj6" fmla="val -3377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8A160-1275-C3D5-DEC1-F61AE433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09077" y="285735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5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649C-E80E-06DC-37BB-79350D59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971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6904C2-FAEC-28D7-FFC5-606588AF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1092563" y="4719353"/>
            <a:ext cx="1345293" cy="1161143"/>
          </a:xfrm>
          <a:prstGeom prst="borderCallout2">
            <a:avLst>
              <a:gd name="adj1" fmla="val 24358"/>
              <a:gd name="adj2" fmla="val 103734"/>
              <a:gd name="adj3" fmla="val 39"/>
              <a:gd name="adj4" fmla="val 147013"/>
              <a:gd name="adj5" fmla="val 27381"/>
              <a:gd name="adj6" fmla="val 23699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now the </a:t>
            </a:r>
            <a:r>
              <a:rPr lang="en-US" b="1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 cluster is fractured!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p:sp>
        <p:nvSpPr>
          <p:cNvPr id="10" name="Line Callout 2 5">
            <a:extLst>
              <a:ext uri="{FF2B5EF4-FFF2-40B4-BE49-F238E27FC236}">
                <a16:creationId xmlns:a16="http://schemas.microsoft.com/office/drawing/2014/main" id="{07E0D91A-3BB5-A9E5-56DA-08649B023805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is now in its own cluster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4CBB96B-6709-41A3-8BB1-155136A9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Could a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distance cut-off </a:t>
                </a:r>
                <a:r>
                  <a:rPr lang="en-US" sz="2400" dirty="0"/>
                  <a:t>be used to gauge if a datapoint </a:t>
                </a:r>
                <a:r>
                  <a:rPr lang="en-US" sz="2400" i="1" dirty="0"/>
                  <a:t>reasonably</a:t>
                </a:r>
                <a:r>
                  <a:rPr lang="en-US" sz="2400" dirty="0"/>
                  <a:t> belongs to a given cluster?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E17E2-05BC-F59C-7F72-6BEC98FE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88" y="2870615"/>
            <a:ext cx="3825024" cy="36860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978E978-5FEE-FAAE-9F97-C8AD4B35277A}"/>
              </a:ext>
            </a:extLst>
          </p:cNvPr>
          <p:cNvSpPr/>
          <p:nvPr/>
        </p:nvSpPr>
        <p:spPr>
          <a:xfrm>
            <a:off x="4572000" y="3429000"/>
            <a:ext cx="757003" cy="7589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CBB805-6619-44AD-2DED-6E6967818A1F}"/>
              </a:ext>
            </a:extLst>
          </p:cNvPr>
          <p:cNvSpPr/>
          <p:nvPr/>
        </p:nvSpPr>
        <p:spPr>
          <a:xfrm>
            <a:off x="5358984" y="4232922"/>
            <a:ext cx="868680" cy="86868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2E8CB8-8B73-66E4-EE04-3713EE9935D7}"/>
              </a:ext>
            </a:extLst>
          </p:cNvPr>
          <p:cNvSpPr/>
          <p:nvPr/>
        </p:nvSpPr>
        <p:spPr>
          <a:xfrm>
            <a:off x="3952407" y="5037395"/>
            <a:ext cx="868680" cy="868680"/>
          </a:xfrm>
          <a:prstGeom prst="ellipse">
            <a:avLst/>
          </a:prstGeom>
          <a:noFill/>
          <a:ln w="57150">
            <a:solidFill>
              <a:srgbClr val="008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D06211-24C5-812E-5738-AD7E426BBBD3}"/>
              </a:ext>
            </a:extLst>
          </p:cNvPr>
          <p:cNvCxnSpPr>
            <a:endCxn id="13" idx="1"/>
          </p:cNvCxnSpPr>
          <p:nvPr/>
        </p:nvCxnSpPr>
        <p:spPr>
          <a:xfrm flipH="1" flipV="1">
            <a:off x="4682861" y="3540146"/>
            <a:ext cx="267640" cy="268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1520E-7302-EFEE-E83F-D408EAB3158D}"/>
              </a:ext>
            </a:extLst>
          </p:cNvPr>
          <p:cNvCxnSpPr>
            <a:cxnSpLocks/>
            <a:endCxn id="26" idx="1"/>
          </p:cNvCxnSpPr>
          <p:nvPr/>
        </p:nvCxnSpPr>
        <p:spPr>
          <a:xfrm flipH="1" flipV="1">
            <a:off x="5486199" y="4360137"/>
            <a:ext cx="307125" cy="33200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02CED3-698D-EF6F-195A-A96FD0A74A94}"/>
              </a:ext>
            </a:extLst>
          </p:cNvPr>
          <p:cNvCxnSpPr>
            <a:cxnSpLocks/>
            <a:endCxn id="27" idx="1"/>
          </p:cNvCxnSpPr>
          <p:nvPr/>
        </p:nvCxnSpPr>
        <p:spPr>
          <a:xfrm flipH="1" flipV="1">
            <a:off x="4079622" y="5164610"/>
            <a:ext cx="307125" cy="307125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/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/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/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8000"/>
                            </a:solidFill>
                          </a:ln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ADF98-9748-9A94-DEFD-3A480DD03AB7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1277026" cy="312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73BF6-F90A-3EA1-85CE-722B2541043D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2119849" cy="1196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35C3D-C4E3-8399-0DFF-930F5EB43019}"/>
              </a:ext>
            </a:extLst>
          </p:cNvPr>
          <p:cNvCxnSpPr>
            <a:cxnSpLocks/>
          </p:cNvCxnSpPr>
          <p:nvPr/>
        </p:nvCxnSpPr>
        <p:spPr>
          <a:xfrm flipH="1" flipV="1">
            <a:off x="3695559" y="3495525"/>
            <a:ext cx="691188" cy="1976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/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/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/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n>
                      <a:solidFill>
                        <a:srgbClr val="008000"/>
                      </a:solidFill>
                    </a:ln>
                    <a:solidFill>
                      <a:srgbClr val="008000"/>
                    </a:solidFill>
                  </a:rPr>
                  <a:t>4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008000"/>
                          </a:solidFill>
                        </a:ln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26" grpId="0" animBg="1"/>
      <p:bldP spid="27" grpId="0" animBg="1"/>
      <p:bldP spid="32" grpId="0"/>
      <p:bldP spid="33" grpId="0"/>
      <p:bldP spid="34" grpId="0"/>
      <p:bldP spid="46" grpId="0"/>
      <p:bldP spid="47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Once the algorithm converges, possible data outliers can be identified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evicting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any points that are too far away from the center of their assigned cluster</a:t>
                </a:r>
                <a:endParaRPr lang="en-US" sz="2400" i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Reasonable data points should fall around the cluster’s center point in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normal</a:t>
                </a:r>
                <a:r>
                  <a:rPr lang="en-US" sz="2000" dirty="0"/>
                  <a:t> distribution. This means that </a:t>
                </a:r>
                <a:r>
                  <a:rPr lang="en-US" sz="2000" b="1" dirty="0"/>
                  <a:t>99.97% </a:t>
                </a:r>
                <a:r>
                  <a:rPr lang="en-US" sz="2000" dirty="0"/>
                  <a:t>of data points should be less than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/>
                  <a:t> away from the center of their cluster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Upon convergence, if the distance between a data point and the center of its cluster is greater than some </a:t>
                </a:r>
                <a:r>
                  <a:rPr lang="en-US" sz="2000" b="1" dirty="0"/>
                  <a:t>multiplier</a:t>
                </a:r>
                <a:r>
                  <a:rPr lang="en-US" sz="2000" dirty="0"/>
                  <a:t> of that cluster's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spread, it probably is an outlier and should be evicted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any data point is evicted, the algorithm must continue to iterate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a data point ultimately gets evicted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from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all</a:t>
                </a:r>
                <a:r>
                  <a:rPr lang="en-US" sz="2400" b="1" dirty="0"/>
                  <a:t> </a:t>
                </a:r>
                <a:r>
                  <a:rPr lang="en-US" sz="2400" dirty="0"/>
                  <a:t>clusters, it is probably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data capture error </a:t>
                </a:r>
                <a:r>
                  <a:rPr lang="en-US" sz="2400" dirty="0"/>
                  <a:t>or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statistical anomaly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blipFill>
                <a:blip r:embed="rId6"/>
                <a:stretch>
                  <a:fillRect t="-4444" r="-14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blipFill>
                <a:blip r:embed="rId7"/>
                <a:stretch>
                  <a:fillRect t="-4444" r="-15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blipFill>
                <a:blip r:embed="rId8"/>
                <a:stretch>
                  <a:fillRect t="-4444" r="-22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5C07170-1660-4C47-9EB1-2835FE407CD4}"/>
              </a:ext>
            </a:extLst>
          </p:cNvPr>
          <p:cNvSpPr txBox="1"/>
          <p:nvPr/>
        </p:nvSpPr>
        <p:spPr>
          <a:xfrm>
            <a:off x="551031" y="2929670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Divide through by the </a:t>
            </a:r>
            <a:r>
              <a:rPr lang="en-US" b="1" dirty="0">
                <a:solidFill>
                  <a:srgbClr val="00B050"/>
                </a:solidFill>
              </a:rPr>
              <a:t>GCD</a:t>
            </a:r>
            <a:r>
              <a:rPr lang="en-US" dirty="0">
                <a:solidFill>
                  <a:srgbClr val="00B050"/>
                </a:solidFill>
              </a:rPr>
              <a:t> of all terms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Move all terms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containing a, b, or c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lang="en-US" b="1" dirty="0">
                <a:solidFill>
                  <a:srgbClr val="0070C0"/>
                </a:solidFill>
              </a:rPr>
              <a:t>RHS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2374-FEB7-4BAD-9762-60BA1F7A3295}"/>
              </a:ext>
            </a:extLst>
          </p:cNvPr>
          <p:cNvSpPr/>
          <p:nvPr/>
        </p:nvSpPr>
        <p:spPr>
          <a:xfrm>
            <a:off x="3246624" y="3342281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C33A-7008-4A89-9D9E-5D823CCA52D9}"/>
              </a:ext>
            </a:extLst>
          </p:cNvPr>
          <p:cNvSpPr/>
          <p:nvPr/>
        </p:nvSpPr>
        <p:spPr>
          <a:xfrm>
            <a:off x="3246623" y="4633375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A2DB4-7465-4A76-9381-CB7AA5B13EA5}"/>
              </a:ext>
            </a:extLst>
          </p:cNvPr>
          <p:cNvSpPr/>
          <p:nvPr/>
        </p:nvSpPr>
        <p:spPr>
          <a:xfrm>
            <a:off x="3246622" y="5854468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6" grpId="0"/>
      <p:bldP spid="12" grpId="0"/>
      <p:bldP spid="13" grpId="0"/>
      <p:bldP spid="3" grpId="0"/>
      <p:bldP spid="5" grpId="0" animBg="1"/>
      <p:bldP spid="14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770BE-AE16-FF13-4786-99C27266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12115" y="286524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386EE8-3C23-C003-430A-7A5975A6B104}"/>
              </a:ext>
            </a:extLst>
          </p:cNvPr>
          <p:cNvGrpSpPr/>
          <p:nvPr/>
        </p:nvGrpSpPr>
        <p:grpSpPr>
          <a:xfrm>
            <a:off x="5541903" y="337929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9CA08-EFD1-83D3-96CB-CA693812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40CEC-4DCE-3E34-2DF6-E91EAF97B7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DE7C0-6157-300F-FD34-82FC031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378390"/>
            <a:ext cx="5648989" cy="5343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22F0BE-BD82-57DA-8BFA-6F234984F696}"/>
              </a:ext>
            </a:extLst>
          </p:cNvPr>
          <p:cNvGrpSpPr/>
          <p:nvPr/>
        </p:nvGrpSpPr>
        <p:grpSpPr>
          <a:xfrm>
            <a:off x="4762413" y="156271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308884-50BE-A6A3-8C24-2D44B50D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CDE2C4-C3E6-35D8-42E5-26B434513F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CD93C-8CC7-4DC6-75CC-B5E559092B3A}"/>
              </a:ext>
            </a:extLst>
          </p:cNvPr>
          <p:cNvGrpSpPr/>
          <p:nvPr/>
        </p:nvGrpSpPr>
        <p:grpSpPr>
          <a:xfrm>
            <a:off x="4570684" y="240178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08E97D-72E3-8EAA-AB07-2A6AC0D43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E64B0-9231-3880-9B85-AEF698B0DA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B719F-29A8-DD0C-48C1-4D2061931860}"/>
              </a:ext>
            </a:extLst>
          </p:cNvPr>
          <p:cNvGrpSpPr/>
          <p:nvPr/>
        </p:nvGrpSpPr>
        <p:grpSpPr>
          <a:xfrm>
            <a:off x="6350176" y="304523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DCCE9A-B7FB-468F-7364-D898F9BA41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20B58F-30E5-2AD2-8406-FBA28178E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0A327-1BA4-6522-E98D-8085AB471EF8}"/>
              </a:ext>
            </a:extLst>
          </p:cNvPr>
          <p:cNvGrpSpPr/>
          <p:nvPr/>
        </p:nvGrpSpPr>
        <p:grpSpPr>
          <a:xfrm>
            <a:off x="3600677" y="398477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395446-1203-6ED3-10E9-CD8BBADE7E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A08442-B8E4-A25C-1D8C-DB619B394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DCF14B-2A8D-8E0D-7096-B4BFE6CD0820}"/>
              </a:ext>
            </a:extLst>
          </p:cNvPr>
          <p:cNvGrpSpPr/>
          <p:nvPr/>
        </p:nvGrpSpPr>
        <p:grpSpPr>
          <a:xfrm>
            <a:off x="5554369" y="453546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F51568-F187-BE0E-2DB6-CE98C8BCD7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8D1C7C-E9E0-B3ED-9E10-AF555F61D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74BDE-D26B-CAC2-6DD7-9C48448A09D6}"/>
              </a:ext>
            </a:extLst>
          </p:cNvPr>
          <p:cNvGrpSpPr/>
          <p:nvPr/>
        </p:nvGrpSpPr>
        <p:grpSpPr>
          <a:xfrm>
            <a:off x="4489964" y="490479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6629A-6232-28EC-C9A1-AE5B7ABC65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683A2A-0B13-3A13-F433-9E481C55B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5FA3A1-90E7-3A50-D357-4FC60ADD0FBB}"/>
              </a:ext>
            </a:extLst>
          </p:cNvPr>
          <p:cNvGrpSpPr/>
          <p:nvPr/>
        </p:nvGrpSpPr>
        <p:grpSpPr>
          <a:xfrm>
            <a:off x="4522855" y="527821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804088-463B-4312-837D-38B928A3BC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F2FEF7-D375-B00B-2AEF-622DA4974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0EECFA-DC4D-7E41-94EA-B480D961C7A2}"/>
              </a:ext>
            </a:extLst>
          </p:cNvPr>
          <p:cNvGrpSpPr/>
          <p:nvPr/>
        </p:nvGrpSpPr>
        <p:grpSpPr>
          <a:xfrm>
            <a:off x="4762413" y="572489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22F6EC-99D3-DC80-2643-6883877F8FC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650B74-03C0-538A-2C47-0CCDD5F97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D192E5-EB6C-38E3-0475-0A92E0D16A9C}"/>
              </a:ext>
            </a:extLst>
          </p:cNvPr>
          <p:cNvGrpSpPr/>
          <p:nvPr/>
        </p:nvGrpSpPr>
        <p:grpSpPr>
          <a:xfrm>
            <a:off x="5937760" y="47082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4A0A8-3292-2237-5503-F81A2768B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8D4600-96E5-A553-69EA-09F9FC4A1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975DB-5207-9D34-1C7C-9D06BED713C1}"/>
              </a:ext>
            </a:extLst>
          </p:cNvPr>
          <p:cNvGrpSpPr/>
          <p:nvPr/>
        </p:nvGrpSpPr>
        <p:grpSpPr>
          <a:xfrm>
            <a:off x="4150475" y="601600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64F895-1C39-5CCC-3201-AF84B26F7B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6063479-2990-6384-2923-7202BCC70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3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49F84-C47C-F38C-0B4B-CB081678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2744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30622-6946-867B-4167-D233CE88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five steps…</a:t>
            </a:r>
          </a:p>
        </p:txBody>
      </p:sp>
    </p:spTree>
    <p:extLst>
      <p:ext uri="{BB962C8B-B14F-4D97-AF65-F5344CB8AC3E}">
        <p14:creationId xmlns:p14="http://schemas.microsoft.com/office/powerpoint/2010/main" val="555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099C3-DE12-3F8B-E31D-BB155185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been evicted!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DE175-5C87-EA0A-44BE-5232A10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9" y="3957952"/>
            <a:ext cx="4647619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81482-A2E0-43B2-9594-8631F35E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141C5-0C01-CAB4-B731-3BEBA093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3" y="1468581"/>
            <a:ext cx="5314286" cy="41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66" y="2030486"/>
            <a:ext cx="5095238" cy="29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762" y="3071378"/>
            <a:ext cx="6190476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Principal Component Analysis (</a:t>
            </a:r>
            <a:r>
              <a:rPr lang="en-US" sz="2400" b="1" dirty="0">
                <a:solidFill>
                  <a:srgbClr val="FF0000"/>
                </a:solidFill>
              </a:rPr>
              <a:t>PCA</a:t>
            </a:r>
            <a:r>
              <a:rPr lang="en-US" sz="2400" dirty="0"/>
              <a:t>) is a </a:t>
            </a:r>
            <a:r>
              <a:rPr lang="en-US" sz="2400" b="1" dirty="0"/>
              <a:t>dimensionality-reduction</a:t>
            </a:r>
            <a:r>
              <a:rPr lang="en-US" sz="2400" dirty="0"/>
              <a:t> method that is often used to simplify large data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PCA </a:t>
            </a:r>
            <a:r>
              <a:rPr lang="en-US" sz="2000" b="1" dirty="0">
                <a:solidFill>
                  <a:srgbClr val="7030A0"/>
                </a:solidFill>
              </a:rPr>
              <a:t>transforms</a:t>
            </a:r>
            <a:r>
              <a:rPr lang="en-US" sz="2000" dirty="0"/>
              <a:t> a large set of variables into a smaller one that still contains most of the information in the large set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Reducing the number of variables of a data set naturally comes at the expense of accuracy, but the trick in dimensionality reduction is to trade a little accuracy for simplicity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Smaller data sets are easier to explore and visualize and make analyzing data much easier and </a:t>
            </a:r>
            <a:r>
              <a:rPr lang="en-US" sz="2400" b="1" dirty="0">
                <a:solidFill>
                  <a:srgbClr val="00B050"/>
                </a:solidFill>
              </a:rPr>
              <a:t>faster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0070C0"/>
                </a:solidFill>
              </a:rPr>
              <a:t>machine learning algorithms</a:t>
            </a:r>
            <a:r>
              <a:rPr lang="en-US" sz="2400" dirty="0"/>
              <a:t> without extraneous variables to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5C045-6497-CBA0-F0AD-A3A576F6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5" y="1553276"/>
            <a:ext cx="8462789" cy="454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5BB42-E596-66D1-64B7-58321F50D1DE}"/>
              </a:ext>
            </a:extLst>
          </p:cNvPr>
          <p:cNvSpPr/>
          <p:nvPr/>
        </p:nvSpPr>
        <p:spPr>
          <a:xfrm>
            <a:off x="4991725" y="1641423"/>
            <a:ext cx="3811669" cy="435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1C54-865B-0DA7-F0B6-2B7A5B9DD56F}"/>
              </a:ext>
            </a:extLst>
          </p:cNvPr>
          <p:cNvSpPr txBox="1"/>
          <p:nvPr/>
        </p:nvSpPr>
        <p:spPr>
          <a:xfrm>
            <a:off x="1543252" y="6047779"/>
            <a:ext cx="331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Need 2 Dimensions to Separate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3A3A0-BAA7-50D9-7546-045C744B604B}"/>
              </a:ext>
            </a:extLst>
          </p:cNvPr>
          <p:cNvSpPr txBox="1"/>
          <p:nvPr/>
        </p:nvSpPr>
        <p:spPr>
          <a:xfrm>
            <a:off x="5067923" y="6055650"/>
            <a:ext cx="365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Only need 1 Dimension to Separate Data</a:t>
            </a:r>
          </a:p>
        </p:txBody>
      </p:sp>
    </p:spTree>
    <p:extLst>
      <p:ext uri="{BB962C8B-B14F-4D97-AF65-F5344CB8AC3E}">
        <p14:creationId xmlns:p14="http://schemas.microsoft.com/office/powerpoint/2010/main" val="31332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4DB7-9555-7C5E-F8BC-FF1C1A5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8B3F717-605C-5C1E-4F89-1D2476A5D69D}"/>
              </a:ext>
            </a:extLst>
          </p:cNvPr>
          <p:cNvSpPr/>
          <p:nvPr/>
        </p:nvSpPr>
        <p:spPr>
          <a:xfrm>
            <a:off x="474118" y="4373251"/>
            <a:ext cx="1392158" cy="1009376"/>
          </a:xfrm>
          <a:prstGeom prst="wedgeRectCallout">
            <a:avLst>
              <a:gd name="adj1" fmla="val 116539"/>
              <a:gd name="adj2" fmla="val -74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Left Click and Drag to Rotate Plot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/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/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Reintroduce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operators</a:t>
                </a:r>
              </a:p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But these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values are just sums of the </a:t>
                </a:r>
                <a:r>
                  <a:rPr lang="en-US" b="1" dirty="0">
                    <a:solidFill>
                      <a:srgbClr val="0070C0"/>
                    </a:solidFill>
                  </a:rPr>
                  <a:t>known</a:t>
                </a:r>
                <a:r>
                  <a:rPr lang="en-US" dirty="0">
                    <a:solidFill>
                      <a:srgbClr val="0070C0"/>
                    </a:solidFill>
                  </a:rPr>
                  <a:t> (observed) values!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blipFill>
                <a:blip r:embed="rId6"/>
                <a:stretch>
                  <a:fillRect l="-24000" t="-5970" r="-3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/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Pretend all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values were just some numbers….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blipFill>
                <a:blip r:embed="rId7"/>
                <a:stretch>
                  <a:fillRect l="-90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/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7ACB237-E2AF-4612-99D2-3C7D6016408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660491" y="2181688"/>
            <a:ext cx="325715" cy="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C8F76-C053-4CCE-900A-76170FFC8241}"/>
              </a:ext>
            </a:extLst>
          </p:cNvPr>
          <p:cNvSpPr/>
          <p:nvPr/>
        </p:nvSpPr>
        <p:spPr>
          <a:xfrm>
            <a:off x="6620126" y="2338196"/>
            <a:ext cx="393743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69B7CA-0F99-4DE7-82BE-3619A24E6F66}"/>
              </a:ext>
            </a:extLst>
          </p:cNvPr>
          <p:cNvSpPr/>
          <p:nvPr/>
        </p:nvSpPr>
        <p:spPr>
          <a:xfrm>
            <a:off x="6718562" y="1628503"/>
            <a:ext cx="196871" cy="383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331E4E-BAFF-484E-B2EF-2C1BB139E283}"/>
              </a:ext>
            </a:extLst>
          </p:cNvPr>
          <p:cNvSpPr/>
          <p:nvPr/>
        </p:nvSpPr>
        <p:spPr>
          <a:xfrm>
            <a:off x="7352889" y="2338196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3FBEA7-38DA-4C6B-B592-6CBA986A7F60}"/>
              </a:ext>
            </a:extLst>
          </p:cNvPr>
          <p:cNvSpPr/>
          <p:nvPr/>
        </p:nvSpPr>
        <p:spPr>
          <a:xfrm>
            <a:off x="5063422" y="5271217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E2BCCF-F019-4A42-9128-247C699A05FF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 flipH="1">
            <a:off x="5316805" y="2507120"/>
            <a:ext cx="2542849" cy="2764097"/>
          </a:xfrm>
          <a:prstGeom prst="bentConnector4">
            <a:avLst>
              <a:gd name="adj1" fmla="val -8990"/>
              <a:gd name="adj2" fmla="val 893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8" grpId="0"/>
      <p:bldP spid="10" grpId="0"/>
      <p:bldP spid="10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5BE5A-04C7-47C6-C4EF-DAACA0E5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7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3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85A9-062C-E85D-D9DF-4EB7CDB8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1" y="3252809"/>
            <a:ext cx="6942857" cy="35238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D14AC0A-C751-EBE3-E31B-4BE963636676}"/>
              </a:ext>
            </a:extLst>
          </p:cNvPr>
          <p:cNvSpPr/>
          <p:nvPr/>
        </p:nvSpPr>
        <p:spPr>
          <a:xfrm>
            <a:off x="721455" y="1757467"/>
            <a:ext cx="1392158" cy="1009376"/>
          </a:xfrm>
          <a:prstGeom prst="wedgeRectCallout">
            <a:avLst>
              <a:gd name="adj1" fmla="val 49780"/>
              <a:gd name="adj2" fmla="val 113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Uncomment Line #57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9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E2D4F7-8B04-F173-1B6D-FF81F39D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F8B49-83A0-146D-30E5-EAD0837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1987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540C-02E9-9F83-5F84-A79170B1E402}"/>
              </a:ext>
            </a:extLst>
          </p:cNvPr>
          <p:cNvSpPr txBox="1"/>
          <p:nvPr/>
        </p:nvSpPr>
        <p:spPr>
          <a:xfrm>
            <a:off x="628648" y="1893056"/>
            <a:ext cx="2623278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What appears to be 3D data is mostly 2D data when viewed from a </a:t>
            </a:r>
            <a:r>
              <a:rPr lang="en-US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different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1322697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Spectral Clustering</a:t>
            </a:r>
            <a:r>
              <a:rPr lang="en-US" sz="2400" dirty="0"/>
              <a:t>, data points that are </a:t>
            </a:r>
            <a:r>
              <a:rPr lang="en-US" sz="2400" b="1" dirty="0"/>
              <a:t>connected</a:t>
            </a:r>
            <a:r>
              <a:rPr lang="en-US" sz="2400" dirty="0"/>
              <a:t> or immediately next to each other are put in the same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if the </a:t>
            </a:r>
            <a:r>
              <a:rPr lang="en-US" sz="2400" b="1" dirty="0">
                <a:solidFill>
                  <a:srgbClr val="FF0000"/>
                </a:solidFill>
              </a:rPr>
              <a:t>distance</a:t>
            </a:r>
            <a:r>
              <a:rPr lang="en-US" sz="2400" dirty="0"/>
              <a:t> between two points </a:t>
            </a:r>
            <a:r>
              <a:rPr lang="en-US" sz="2400" b="1" dirty="0">
                <a:solidFill>
                  <a:srgbClr val="FF0000"/>
                </a:solidFill>
              </a:rPr>
              <a:t>is small</a:t>
            </a:r>
            <a:r>
              <a:rPr lang="en-US" sz="2400" dirty="0"/>
              <a:t>, if they are not </a:t>
            </a:r>
            <a:r>
              <a:rPr lang="en-US" sz="2400" i="1" dirty="0"/>
              <a:t>connected</a:t>
            </a:r>
            <a:r>
              <a:rPr lang="en-US" sz="2400" dirty="0"/>
              <a:t>, they are </a:t>
            </a:r>
            <a:r>
              <a:rPr lang="en-US" sz="2400" u="sng" dirty="0"/>
              <a:t>not</a:t>
            </a:r>
            <a:r>
              <a:rPr lang="en-US" sz="2400" dirty="0"/>
              <a:t> clustered together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spectral clustering, data points are treated as nodes of a graph and a </a:t>
            </a:r>
            <a:r>
              <a:rPr lang="en-US" sz="2400" b="1" dirty="0">
                <a:solidFill>
                  <a:srgbClr val="7030A0"/>
                </a:solidFill>
              </a:rPr>
              <a:t>graph partitioning algorithm </a:t>
            </a:r>
            <a:r>
              <a:rPr lang="en-US" sz="2400" dirty="0"/>
              <a:t>is used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Nodes are mapped to a </a:t>
            </a:r>
            <a:r>
              <a:rPr lang="en-US" sz="2400" b="1" dirty="0">
                <a:solidFill>
                  <a:srgbClr val="00B050"/>
                </a:solidFill>
              </a:rPr>
              <a:t>lower-dimensional space </a:t>
            </a:r>
            <a:r>
              <a:rPr lang="en-US" sz="2400" dirty="0"/>
              <a:t>that can be easily segregated to form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 assumption is made about the shape/form of the clusters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92454FB-7FA1-B0E1-B387-BD00480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08" y="1284223"/>
            <a:ext cx="6097184" cy="543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935E3-36AE-A1C8-CA75-B080A7EBCB58}"/>
              </a:ext>
            </a:extLst>
          </p:cNvPr>
          <p:cNvGrpSpPr/>
          <p:nvPr/>
        </p:nvGrpSpPr>
        <p:grpSpPr>
          <a:xfrm>
            <a:off x="4775694" y="126577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292C8A-85F4-9CC7-7B05-D43FAE13F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016281-B18C-DBA0-8846-2AA05335AD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EC553A-8C61-E754-20F1-A1AC4507B7E0}"/>
              </a:ext>
            </a:extLst>
          </p:cNvPr>
          <p:cNvGrpSpPr/>
          <p:nvPr/>
        </p:nvGrpSpPr>
        <p:grpSpPr>
          <a:xfrm>
            <a:off x="5910191" y="147445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87A06F-F76F-7343-1D81-EF2440B73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D73F9A-2362-B4D4-7515-182CC24FA6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EF120-1E90-7E8F-82B1-CF768D661390}"/>
              </a:ext>
            </a:extLst>
          </p:cNvPr>
          <p:cNvGrpSpPr/>
          <p:nvPr/>
        </p:nvGrpSpPr>
        <p:grpSpPr>
          <a:xfrm>
            <a:off x="5947587" y="5795029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DEBCA-E901-3983-A0FB-9350B7004A7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0C71C2-5057-715A-B2AD-C22D9552E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7F40C-C6E5-5A0E-E079-378C9AEA4139}"/>
              </a:ext>
            </a:extLst>
          </p:cNvPr>
          <p:cNvGrpSpPr/>
          <p:nvPr/>
        </p:nvGrpSpPr>
        <p:grpSpPr>
          <a:xfrm>
            <a:off x="3653142" y="2662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C82F4C-111D-FC10-8087-233FD2E1E17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E13174-E4F5-33B7-675D-7CD96354A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0E8A94-8512-3913-BFCC-7FDDDC636C4E}"/>
              </a:ext>
            </a:extLst>
          </p:cNvPr>
          <p:cNvGrpSpPr/>
          <p:nvPr/>
        </p:nvGrpSpPr>
        <p:grpSpPr>
          <a:xfrm>
            <a:off x="5839214" y="305219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5C961D-8AA4-42E5-D9D9-FC0E324DEA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F0C1EE-C635-532C-C636-BF7B64CED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0490AE-517F-68E9-7337-C964D61C4F34}"/>
              </a:ext>
            </a:extLst>
          </p:cNvPr>
          <p:cNvGrpSpPr/>
          <p:nvPr/>
        </p:nvGrpSpPr>
        <p:grpSpPr>
          <a:xfrm>
            <a:off x="3808881" y="383112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9966FB-91B4-8A24-1D9E-E6627A98E9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3CB826-AD15-FEE3-54D1-D6AED5E1F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1E6CF6-32F0-FED4-410F-6B2A31E906BB}"/>
              </a:ext>
            </a:extLst>
          </p:cNvPr>
          <p:cNvGrpSpPr/>
          <p:nvPr/>
        </p:nvGrpSpPr>
        <p:grpSpPr>
          <a:xfrm>
            <a:off x="7549509" y="441285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795C98-3E04-F799-B86A-BD542F8C09A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D356A34-6407-5309-0DFB-052AC08BB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53C0FC-251A-DF2A-9605-3883A1DC9C98}"/>
              </a:ext>
            </a:extLst>
          </p:cNvPr>
          <p:cNvGrpSpPr/>
          <p:nvPr/>
        </p:nvGrpSpPr>
        <p:grpSpPr>
          <a:xfrm>
            <a:off x="4283793" y="481119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0AE42-54C1-3030-786A-54CFA3D797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753C5A-8D83-067F-DEB7-5FA43ADDF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BE165-CB45-915D-A421-8A58746CE345}"/>
              </a:ext>
            </a:extLst>
          </p:cNvPr>
          <p:cNvGrpSpPr/>
          <p:nvPr/>
        </p:nvGrpSpPr>
        <p:grpSpPr>
          <a:xfrm>
            <a:off x="6739496" y="32366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ADC2C-81C9-0C74-90D6-93E97EE85F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BC1064A-8EDE-949B-1EED-B4D6EA9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8F8D3-0FA5-D7B9-208D-2A8DC4DB970B}"/>
              </a:ext>
            </a:extLst>
          </p:cNvPr>
          <p:cNvGrpSpPr/>
          <p:nvPr/>
        </p:nvGrpSpPr>
        <p:grpSpPr>
          <a:xfrm>
            <a:off x="6861073" y="5003258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796BA-9EE7-CA1E-DBF3-EB464F581E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D7209EC-6922-9BA4-8760-803070F5F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DEE24A4-DCC4-BA5D-70A7-F678175D631C}"/>
              </a:ext>
            </a:extLst>
          </p:cNvPr>
          <p:cNvSpPr/>
          <p:nvPr/>
        </p:nvSpPr>
        <p:spPr>
          <a:xfrm>
            <a:off x="3155430" y="3110459"/>
            <a:ext cx="11992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49101E-71E4-0C59-BE8C-60407CE2BE8A}"/>
              </a:ext>
            </a:extLst>
          </p:cNvPr>
          <p:cNvSpPr/>
          <p:nvPr/>
        </p:nvSpPr>
        <p:spPr>
          <a:xfrm>
            <a:off x="2194113" y="4493687"/>
            <a:ext cx="1028772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E24541-E870-B070-3021-E5AD5F23411F}"/>
              </a:ext>
            </a:extLst>
          </p:cNvPr>
          <p:cNvSpPr/>
          <p:nvPr/>
        </p:nvSpPr>
        <p:spPr>
          <a:xfrm>
            <a:off x="3291551" y="4493687"/>
            <a:ext cx="2299780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430F94-0578-A552-826B-51C8CFB6E51D}"/>
              </a:ext>
            </a:extLst>
          </p:cNvPr>
          <p:cNvSpPr/>
          <p:nvPr/>
        </p:nvSpPr>
        <p:spPr>
          <a:xfrm>
            <a:off x="4155468" y="3320321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24C156-435D-906C-BF15-034179A71B3C}"/>
              </a:ext>
            </a:extLst>
          </p:cNvPr>
          <p:cNvSpPr/>
          <p:nvPr/>
        </p:nvSpPr>
        <p:spPr>
          <a:xfrm>
            <a:off x="4164566" y="5075053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34B27-D99B-078D-F091-41268DB4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fitting starts by assuming the degree of an appropriate curve that reasonably matches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Gauss’s </a:t>
            </a:r>
            <a:r>
              <a:rPr lang="en-US" sz="2400" b="1" dirty="0">
                <a:solidFill>
                  <a:srgbClr val="0070C0"/>
                </a:solidFill>
              </a:rPr>
              <a:t>Method of Least Squares</a:t>
            </a:r>
            <a:r>
              <a:rPr lang="en-US" sz="2400" dirty="0"/>
              <a:t> refers to shaping the approximating curve to </a:t>
            </a:r>
            <a:r>
              <a:rPr lang="en-US" sz="2400" b="1" i="1" dirty="0"/>
              <a:t>minimize the total deviations </a:t>
            </a:r>
            <a:r>
              <a:rPr lang="en-US" sz="2400" dirty="0"/>
              <a:t>between the observed data and points on that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to minimize must be expanded, and then </a:t>
            </a:r>
            <a:r>
              <a:rPr lang="en-US" sz="2000" b="1" dirty="0">
                <a:solidFill>
                  <a:srgbClr val="7030A0"/>
                </a:solidFill>
              </a:rPr>
              <a:t>partial derivatives</a:t>
            </a:r>
            <a:r>
              <a:rPr lang="en-US" sz="2000" dirty="0"/>
              <a:t> must be found for each coefficient of the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algebra (Cramer's Rule) can then solve for the coefficients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has a tremendous number of functions to fit </a:t>
            </a:r>
            <a:r>
              <a:rPr lang="en-US" sz="2400" b="1" dirty="0"/>
              <a:t>equations to data </a:t>
            </a:r>
            <a:r>
              <a:rPr lang="en-US" sz="2400" dirty="0"/>
              <a:t>and to use </a:t>
            </a:r>
            <a:r>
              <a:rPr lang="en-US" sz="2400" b="1" dirty="0">
                <a:solidFill>
                  <a:srgbClr val="FF0000"/>
                </a:solidFill>
              </a:rPr>
              <a:t>machine learning algorithms</a:t>
            </a:r>
            <a:r>
              <a:rPr lang="en-US" sz="2400" dirty="0"/>
              <a:t> to analyze and classify your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use </a:t>
            </a:r>
            <a:r>
              <a:rPr lang="en-US" sz="2400" b="1" dirty="0">
                <a:solidFill>
                  <a:srgbClr val="7030A0"/>
                </a:solidFill>
              </a:rPr>
              <a:t>k-means clustering </a:t>
            </a:r>
            <a:r>
              <a:rPr lang="en-US" sz="2400" dirty="0"/>
              <a:t>to categorize data points by its nearness to a similar group’s statistical means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Data sets which are homogenous (have a more uniform distribution of values) </a:t>
            </a:r>
            <a:r>
              <a:rPr lang="en-US" sz="2000" b="1" dirty="0">
                <a:solidFill>
                  <a:srgbClr val="FF0000"/>
                </a:solidFill>
              </a:rPr>
              <a:t>may not converge </a:t>
            </a:r>
            <a:r>
              <a:rPr lang="en-US" sz="2000" dirty="0"/>
              <a:t>to a meaningful set of clusters since the data lacks </a:t>
            </a:r>
            <a:r>
              <a:rPr lang="en-US" sz="2000" i="1" dirty="0"/>
              <a:t>sharpness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k-means </a:t>
            </a:r>
            <a:r>
              <a:rPr lang="en-US" sz="2000" b="1" dirty="0">
                <a:solidFill>
                  <a:srgbClr val="00B050"/>
                </a:solidFill>
              </a:rPr>
              <a:t>to identify data outliers </a:t>
            </a:r>
            <a:r>
              <a:rPr lang="en-US" sz="2000" dirty="0"/>
              <a:t>so we can avoid allowing those anomalies from skewing the main observations – this process is called evicting a point from the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extend k-means clustering to analyze </a:t>
            </a:r>
            <a:r>
              <a:rPr lang="en-US" sz="2400" b="1" dirty="0">
                <a:solidFill>
                  <a:srgbClr val="0070C0"/>
                </a:solidFill>
              </a:rPr>
              <a:t>multi-dimensional data sets</a:t>
            </a:r>
            <a:r>
              <a:rPr lang="en-US" sz="2400" dirty="0"/>
              <a:t> to look for trends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 exactly how Amazon and Netflix provide you purchase recommendations based upon your shared interests &amp; tastes compared with other buyers – a </a:t>
            </a:r>
            <a:r>
              <a:rPr lang="en-US" sz="2000" b="1" dirty="0">
                <a:solidFill>
                  <a:srgbClr val="FF0000"/>
                </a:solidFill>
              </a:rPr>
              <a:t>very effective </a:t>
            </a:r>
            <a:r>
              <a:rPr lang="en-US" sz="2000" dirty="0"/>
              <a:t>selling technique!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identify_element.py</a:t>
            </a:r>
          </a:p>
          <a:p>
            <a:r>
              <a:rPr lang="en-US" sz="2400" dirty="0"/>
              <a:t>Using linear regression, write code to plot your solution and answer this question: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F40B8-3E4E-D5C7-9F34-32B17F9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0" y="3114742"/>
            <a:ext cx="5068220" cy="21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761488" y="3131617"/>
            <a:ext cx="5674117" cy="2369297"/>
            <a:chOff x="2350363" y="3087251"/>
            <a:chExt cx="5674117" cy="2369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89F88-4F3A-4757-B4CD-A8408486FF8F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24953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euler_curve.py</a:t>
                </a:r>
                <a:r>
                  <a:rPr lang="en-US" sz="2400" dirty="0"/>
                  <a:t> that plots the following 2D parametric curve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12.34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Display the arc length along this curve</a:t>
                </a:r>
              </a:p>
              <a:p>
                <a:r>
                  <a:rPr lang="en-US" sz="2400" dirty="0"/>
                  <a:t>Plot the point at the limit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7171</TotalTime>
  <Words>3208</Words>
  <Application>Microsoft Office PowerPoint</Application>
  <PresentationFormat>On-screen Show (4:3)</PresentationFormat>
  <Paragraphs>576</Paragraphs>
  <Slides>90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17 – Goals</vt:lpstr>
      <vt:lpstr>Modelling</vt:lpstr>
      <vt:lpstr>Modelling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Open quadratic_regression.py</vt:lpstr>
      <vt:lpstr>View quadratic_regression.py</vt:lpstr>
      <vt:lpstr>View quadratic_regression.py</vt:lpstr>
      <vt:lpstr>Run quadratic_regression.py</vt:lpstr>
      <vt:lpstr>Machine Learning in Python</vt:lpstr>
      <vt:lpstr>Linear Regression in Python</vt:lpstr>
      <vt:lpstr>Open quadratic_regression_sklearn.py</vt:lpstr>
      <vt:lpstr>View quadratic_regression_sklearn.py</vt:lpstr>
      <vt:lpstr>Run quadratic_regression_sklearn.py</vt:lpstr>
      <vt:lpstr>Newtonian Kinematics</vt:lpstr>
      <vt:lpstr>Open kinematics_regression.csv</vt:lpstr>
      <vt:lpstr>Open kinematics_regression.py</vt:lpstr>
      <vt:lpstr>View kinematics_regression.py</vt:lpstr>
      <vt:lpstr>Run kinematics_regression.py</vt:lpstr>
      <vt:lpstr>Perimeter of Ellipse</vt:lpstr>
      <vt:lpstr>Perimeter of Ellipse</vt:lpstr>
      <vt:lpstr>Perimeter of Ellipse</vt:lpstr>
      <vt:lpstr>Perimeter of Ellipse</vt:lpstr>
      <vt:lpstr>Perimeter of Ellipse</vt:lpstr>
      <vt:lpstr>Perimeter of Ellipse</vt:lpstr>
      <vt:lpstr>Open ellipse_perimeter.py</vt:lpstr>
      <vt:lpstr>Run ellipse_perimeter.py</vt:lpstr>
      <vt:lpstr>Run ellipse_perimeter.py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Open cluster_samples.csv</vt:lpstr>
      <vt:lpstr>Open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Run k_means.py</vt:lpstr>
      <vt:lpstr>Run k_means.py</vt:lpstr>
      <vt:lpstr>Run k_means.py</vt:lpstr>
      <vt:lpstr>Run k_means.py</vt:lpstr>
      <vt:lpstr>Run k_means.py</vt:lpstr>
      <vt:lpstr>Run k_means.py</vt:lpstr>
      <vt:lpstr>k-means Clustering</vt:lpstr>
      <vt:lpstr>n-Dimensional k-means Clustering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Identifying Data Outliers</vt:lpstr>
      <vt:lpstr>Identifying Data Outliers</vt:lpstr>
      <vt:lpstr>Edit k_means.py</vt:lpstr>
      <vt:lpstr>View k_means.py</vt:lpstr>
      <vt:lpstr>Run k_means.py</vt:lpstr>
      <vt:lpstr>Run k_means.py</vt:lpstr>
      <vt:lpstr>Run k_means.py</vt:lpstr>
      <vt:lpstr>Run k_means.py</vt:lpstr>
      <vt:lpstr>Identifying Data Outliers</vt:lpstr>
      <vt:lpstr>Principal Component Analysis</vt:lpstr>
      <vt:lpstr>Principal Component Analysis</vt:lpstr>
      <vt:lpstr>Run plot_pca_3d.py</vt:lpstr>
      <vt:lpstr>Run plot_pca_3d.py</vt:lpstr>
      <vt:lpstr>Edit plot_pca_3d.py</vt:lpstr>
      <vt:lpstr>Run plot_pca_3d.py</vt:lpstr>
      <vt:lpstr>Run plot_pca_3d.py</vt:lpstr>
      <vt:lpstr>Spectral Clustering</vt:lpstr>
      <vt:lpstr>Open k_means_spectral.py</vt:lpstr>
      <vt:lpstr>Run k_means_spectral.py</vt:lpstr>
      <vt:lpstr>Session 17 – Know You Know…</vt:lpstr>
      <vt:lpstr>Session 17 – Know You Know…</vt:lpstr>
      <vt:lpstr>Task 17-01</vt:lpstr>
      <vt:lpstr>Task 17-02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2015-06-01T00:45:11Z</cp:lastPrinted>
  <dcterms:created xsi:type="dcterms:W3CDTF">2014-09-21T17:58:26Z</dcterms:created>
  <dcterms:modified xsi:type="dcterms:W3CDTF">2023-05-15T03:07:36Z</dcterms:modified>
</cp:coreProperties>
</file>